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 id="2147483794" r:id="rId5"/>
    <p:sldMasterId id="2147483814" r:id="rId6"/>
    <p:sldMasterId id="2147483854" r:id="rId7"/>
    <p:sldMasterId id="2147483875" r:id="rId8"/>
    <p:sldMasterId id="2147483898" r:id="rId9"/>
  </p:sldMasterIdLst>
  <p:notesMasterIdLst>
    <p:notesMasterId r:id="rId25"/>
  </p:notesMasterIdLst>
  <p:handoutMasterIdLst>
    <p:handoutMasterId r:id="rId26"/>
  </p:handoutMasterIdLst>
  <p:sldIdLst>
    <p:sldId id="517" r:id="rId10"/>
    <p:sldId id="518" r:id="rId11"/>
    <p:sldId id="521" r:id="rId12"/>
    <p:sldId id="496" r:id="rId13"/>
    <p:sldId id="492" r:id="rId14"/>
    <p:sldId id="508" r:id="rId15"/>
    <p:sldId id="510" r:id="rId16"/>
    <p:sldId id="477" r:id="rId17"/>
    <p:sldId id="511" r:id="rId18"/>
    <p:sldId id="512" r:id="rId19"/>
    <p:sldId id="515" r:id="rId20"/>
    <p:sldId id="509" r:id="rId21"/>
    <p:sldId id="514" r:id="rId22"/>
    <p:sldId id="513" r:id="rId23"/>
    <p:sldId id="520" r:id="rId24"/>
  </p:sldIdLst>
  <p:sldSz cx="12192000" cy="6858000"/>
  <p:notesSz cx="7010400" cy="12039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5A4FB45-5D6F-4CCD-B353-70368D4DE9FC}">
          <p14:sldIdLst>
            <p14:sldId id="517"/>
            <p14:sldId id="518"/>
            <p14:sldId id="521"/>
            <p14:sldId id="496"/>
            <p14:sldId id="492"/>
            <p14:sldId id="508"/>
            <p14:sldId id="510"/>
            <p14:sldId id="477"/>
            <p14:sldId id="511"/>
            <p14:sldId id="512"/>
            <p14:sldId id="515"/>
            <p14:sldId id="509"/>
            <p14:sldId id="514"/>
            <p14:sldId id="513"/>
            <p14:sldId id="52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fferty,Charles" initials="R" lastIdx="3" clrIdx="0"/>
  <p:cmAuthor id="2" name="Simione, Patricia" initials="SP" lastIdx="155" clrIdx="1"/>
  <p:cmAuthor id="3" name="Administrator" initials="A" lastIdx="1" clrIdx="2"/>
  <p:cmAuthor id="4" name="MEHTA, LOKESH" initials="ML" lastIdx="1" clrIdx="3">
    <p:extLst>
      <p:ext uri="{19B8F6BF-5375-455C-9EA6-DF929625EA0E}">
        <p15:presenceInfo xmlns:p15="http://schemas.microsoft.com/office/powerpoint/2012/main" userId="S-1-5-21-2351480424-3381865212-3165293038-3552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9D9D"/>
    <a:srgbClr val="002856"/>
    <a:srgbClr val="FFFFFF"/>
    <a:srgbClr val="FF8181"/>
    <a:srgbClr val="DE0A01"/>
    <a:srgbClr val="005898"/>
    <a:srgbClr val="FF5400"/>
    <a:srgbClr val="FF0101"/>
    <a:srgbClr val="CA0000"/>
    <a:srgbClr val="FD39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B0D66D-3AD6-43C2-91AF-0755BB8C5BB3}" v="1" dt="2023-11-10T15:26:11.0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2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Warner" userId="5192989e-c550-49ac-8657-c554d60401c0" providerId="ADAL" clId="{CBB0D66D-3AD6-43C2-91AF-0755BB8C5BB3}"/>
    <pc:docChg chg="addSld delSld modSld modSection">
      <pc:chgData name="Sandra Warner" userId="5192989e-c550-49ac-8657-c554d60401c0" providerId="ADAL" clId="{CBB0D66D-3AD6-43C2-91AF-0755BB8C5BB3}" dt="2023-11-10T15:26:21.461" v="4" actId="20577"/>
      <pc:docMkLst>
        <pc:docMk/>
      </pc:docMkLst>
      <pc:sldChg chg="del">
        <pc:chgData name="Sandra Warner" userId="5192989e-c550-49ac-8657-c554d60401c0" providerId="ADAL" clId="{CBB0D66D-3AD6-43C2-91AF-0755BB8C5BB3}" dt="2023-11-10T15:26:13.008" v="1" actId="47"/>
        <pc:sldMkLst>
          <pc:docMk/>
          <pc:sldMk cId="1042338904" sldId="448"/>
        </pc:sldMkLst>
      </pc:sldChg>
      <pc:sldChg chg="modSp add mod">
        <pc:chgData name="Sandra Warner" userId="5192989e-c550-49ac-8657-c554d60401c0" providerId="ADAL" clId="{CBB0D66D-3AD6-43C2-91AF-0755BB8C5BB3}" dt="2023-11-10T15:26:21.461" v="4" actId="20577"/>
        <pc:sldMkLst>
          <pc:docMk/>
          <pc:sldMk cId="107031770" sldId="521"/>
        </pc:sldMkLst>
        <pc:spChg chg="mod">
          <ac:chgData name="Sandra Warner" userId="5192989e-c550-49ac-8657-c554d60401c0" providerId="ADAL" clId="{CBB0D66D-3AD6-43C2-91AF-0755BB8C5BB3}" dt="2023-11-10T15:26:21.461" v="4" actId="20577"/>
          <ac:spMkLst>
            <pc:docMk/>
            <pc:sldMk cId="107031770" sldId="521"/>
            <ac:spMk id="20481"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komarora\Desktop\Risk%20Assessment\Reports\123456\Johnson%20Country%20Community%20college\Excel\Johnson%20Country%20Community%20college.Aggregate.Data.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601640710130389E-2"/>
          <c:y val="1.8190127182984128E-2"/>
          <c:w val="0.88796564048781246"/>
          <c:h val="0.80408932645978259"/>
        </c:manualLayout>
      </c:layout>
      <c:scatterChart>
        <c:scatterStyle val="lineMarker"/>
        <c:varyColors val="0"/>
        <c:ser>
          <c:idx val="0"/>
          <c:order val="0"/>
          <c:tx>
            <c:v>HeatMap</c:v>
          </c:tx>
          <c:spPr>
            <a:ln w="28575">
              <a:noFill/>
            </a:ln>
          </c:spPr>
          <c:marker>
            <c:symbol val="circle"/>
            <c:size val="10"/>
            <c:spPr>
              <a:solidFill>
                <a:srgbClr val="000080"/>
              </a:solidFill>
              <a:ln w="0">
                <a:solidFill>
                  <a:schemeClr val="bg1"/>
                </a:solidFill>
              </a:ln>
            </c:spPr>
          </c:marker>
          <c:dLbls>
            <c:dLbl>
              <c:idx val="0"/>
              <c:tx>
                <c:rich>
                  <a:bodyPr/>
                  <a:lstStyle/>
                  <a:p>
                    <a:fld id="{40596DFC-EB37-4BAA-B2D4-BA96C4DFB9CE}"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2339-4F54-964A-80F7E9F4230C}"/>
                </c:ext>
              </c:extLst>
            </c:dLbl>
            <c:dLbl>
              <c:idx val="1"/>
              <c:tx>
                <c:rich>
                  <a:bodyPr/>
                  <a:lstStyle/>
                  <a:p>
                    <a:fld id="{D767BD36-13FB-4D3E-B80B-8C1C98A8DDC1}"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2339-4F54-964A-80F7E9F4230C}"/>
                </c:ext>
              </c:extLst>
            </c:dLbl>
            <c:dLbl>
              <c:idx val="2"/>
              <c:layout>
                <c:manualLayout>
                  <c:x val="-9.0831777886750519E-3"/>
                  <c:y val="-1.3557907100838548E-17"/>
                </c:manualLayout>
              </c:layout>
              <c:tx>
                <c:rich>
                  <a:bodyPr/>
                  <a:lstStyle/>
                  <a:p>
                    <a:fld id="{13FC5E8E-4FB2-4B0C-BBDB-1D5449B42AB4}"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2339-4F54-964A-80F7E9F4230C}"/>
                </c:ext>
              </c:extLst>
            </c:dLbl>
            <c:dLbl>
              <c:idx val="3"/>
              <c:tx>
                <c:rich>
                  <a:bodyPr/>
                  <a:lstStyle/>
                  <a:p>
                    <a:fld id="{E9D70C6E-4A55-429E-8EA1-C877C44EDFA2}"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2339-4F54-964A-80F7E9F4230C}"/>
                </c:ext>
              </c:extLst>
            </c:dLbl>
            <c:dLbl>
              <c:idx val="4"/>
              <c:tx>
                <c:rich>
                  <a:bodyPr/>
                  <a:lstStyle/>
                  <a:p>
                    <a:fld id="{79444ECA-08C1-4793-8FE2-21EB88AD0EF5}"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2339-4F54-964A-80F7E9F4230C}"/>
                </c:ext>
              </c:extLst>
            </c:dLbl>
            <c:dLbl>
              <c:idx val="5"/>
              <c:tx>
                <c:rich>
                  <a:bodyPr/>
                  <a:lstStyle/>
                  <a:p>
                    <a:fld id="{86F90BD0-8C87-4160-8314-3B3ECE4ECE12}"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2339-4F54-964A-80F7E9F4230C}"/>
                </c:ext>
              </c:extLst>
            </c:dLbl>
            <c:dLbl>
              <c:idx val="6"/>
              <c:layout>
                <c:manualLayout>
                  <c:x val="-6.577473571109555E-3"/>
                  <c:y val="5.9162459881912663E-3"/>
                </c:manualLayout>
              </c:layout>
              <c:tx>
                <c:rich>
                  <a:bodyPr/>
                  <a:lstStyle/>
                  <a:p>
                    <a:fld id="{AF0878D0-6CA0-4DFB-99AF-617C02F56011}"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2339-4F54-964A-80F7E9F4230C}"/>
                </c:ext>
              </c:extLst>
            </c:dLbl>
            <c:dLbl>
              <c:idx val="7"/>
              <c:tx>
                <c:rich>
                  <a:bodyPr/>
                  <a:lstStyle/>
                  <a:p>
                    <a:fld id="{6009B06A-6B9C-4FF7-B00C-17123D34BF8F}"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2339-4F54-964A-80F7E9F4230C}"/>
                </c:ext>
              </c:extLst>
            </c:dLbl>
            <c:dLbl>
              <c:idx val="8"/>
              <c:layout>
                <c:manualLayout>
                  <c:x val="-6.5774735711093E-3"/>
                  <c:y val="-8.8743689822868999E-3"/>
                </c:manualLayout>
              </c:layout>
              <c:tx>
                <c:rich>
                  <a:bodyPr/>
                  <a:lstStyle/>
                  <a:p>
                    <a:fld id="{1D601DCF-C09F-4BF1-B344-0344A9B67B78}"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2339-4F54-964A-80F7E9F4230C}"/>
                </c:ext>
              </c:extLst>
            </c:dLbl>
            <c:dLbl>
              <c:idx val="9"/>
              <c:tx>
                <c:rich>
                  <a:bodyPr/>
                  <a:lstStyle/>
                  <a:p>
                    <a:fld id="{EEA8D254-DC63-4C74-9B97-68C39BC8C692}"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2339-4F54-964A-80F7E9F4230C}"/>
                </c:ext>
              </c:extLst>
            </c:dLbl>
            <c:dLbl>
              <c:idx val="10"/>
              <c:layout>
                <c:manualLayout>
                  <c:x val="-5.5108092062707885E-2"/>
                  <c:y val="2.958122994095579E-3"/>
                </c:manualLayout>
              </c:layout>
              <c:tx>
                <c:rich>
                  <a:bodyPr/>
                  <a:lstStyle/>
                  <a:p>
                    <a:fld id="{D313CF40-2849-49F3-8529-C824311D8265}"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2339-4F54-964A-80F7E9F4230C}"/>
                </c:ext>
              </c:extLst>
            </c:dLbl>
            <c:dLbl>
              <c:idx val="11"/>
              <c:layout>
                <c:manualLayout>
                  <c:x val="-5.8396828848262534E-2"/>
                  <c:y val="4.1413721917338865E-2"/>
                </c:manualLayout>
              </c:layout>
              <c:tx>
                <c:rich>
                  <a:bodyPr/>
                  <a:lstStyle/>
                  <a:p>
                    <a:fld id="{C897AE5E-685A-42A2-B1C6-647CFB038AB9}"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2339-4F54-964A-80F7E9F4230C}"/>
                </c:ext>
              </c:extLst>
            </c:dLbl>
            <c:dLbl>
              <c:idx val="12"/>
              <c:tx>
                <c:rich>
                  <a:bodyPr/>
                  <a:lstStyle/>
                  <a:p>
                    <a:fld id="{9F15F4FF-F31E-4FEE-B45E-C80F019F3D84}"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2339-4F54-964A-80F7E9F4230C}"/>
                </c:ext>
              </c:extLst>
            </c:dLbl>
            <c:dLbl>
              <c:idx val="13"/>
              <c:layout>
                <c:manualLayout>
                  <c:x val="-2.4743829148459275E-2"/>
                  <c:y val="-3.54974759291476E-2"/>
                </c:manualLayout>
              </c:layout>
              <c:tx>
                <c:rich>
                  <a:bodyPr/>
                  <a:lstStyle/>
                  <a:p>
                    <a:fld id="{D7DC2DAE-4242-45DC-AD99-48CA96A4EB44}"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2339-4F54-964A-80F7E9F4230C}"/>
                </c:ext>
              </c:extLst>
            </c:dLbl>
            <c:dLbl>
              <c:idx val="14"/>
              <c:tx>
                <c:rich>
                  <a:bodyPr/>
                  <a:lstStyle/>
                  <a:p>
                    <a:fld id="{231DCB56-8D6B-4422-973D-DAD95BCCAB05}"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2339-4F54-964A-80F7E9F4230C}"/>
                </c:ext>
              </c:extLst>
            </c:dLbl>
            <c:dLbl>
              <c:idx val="15"/>
              <c:tx>
                <c:rich>
                  <a:bodyPr/>
                  <a:lstStyle/>
                  <a:p>
                    <a:fld id="{01B7D8DB-8E70-41F3-A608-34EE95016DA7}"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2339-4F54-964A-80F7E9F4230C}"/>
                </c:ext>
              </c:extLst>
            </c:dLbl>
            <c:dLbl>
              <c:idx val="16"/>
              <c:tx>
                <c:rich>
                  <a:bodyPr/>
                  <a:lstStyle/>
                  <a:p>
                    <a:fld id="{252FF342-8272-403A-87CA-4DAFFBD0CB17}"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2339-4F54-964A-80F7E9F4230C}"/>
                </c:ext>
              </c:extLst>
            </c:dLbl>
            <c:dLbl>
              <c:idx val="17"/>
              <c:tx>
                <c:rich>
                  <a:bodyPr/>
                  <a:lstStyle/>
                  <a:p>
                    <a:fld id="{FD20F49C-9470-4F8E-B9DB-1D80DB2D1D42}"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2339-4F54-964A-80F7E9F4230C}"/>
                </c:ext>
              </c:extLst>
            </c:dLbl>
            <c:dLbl>
              <c:idx val="18"/>
              <c:tx>
                <c:rich>
                  <a:bodyPr/>
                  <a:lstStyle/>
                  <a:p>
                    <a:fld id="{6DFFB3A5-6198-4FFE-91B1-3893AB0AA954}"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2339-4F54-964A-80F7E9F4230C}"/>
                </c:ext>
              </c:extLst>
            </c:dLbl>
            <c:dLbl>
              <c:idx val="19"/>
              <c:tx>
                <c:rich>
                  <a:bodyPr/>
                  <a:lstStyle/>
                  <a:p>
                    <a:fld id="{8C074320-08E2-46C4-AA2E-D8366F61266B}"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2339-4F54-964A-80F7E9F4230C}"/>
                </c:ext>
              </c:extLst>
            </c:dLbl>
            <c:dLbl>
              <c:idx val="20"/>
              <c:tx>
                <c:rich>
                  <a:bodyPr/>
                  <a:lstStyle/>
                  <a:p>
                    <a:fld id="{8CD1522E-2838-4877-8E25-3FFE88821690}"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2339-4F54-964A-80F7E9F4230C}"/>
                </c:ext>
              </c:extLst>
            </c:dLbl>
            <c:dLbl>
              <c:idx val="21"/>
              <c:layout>
                <c:manualLayout>
                  <c:x val="-2.378678934313912E-2"/>
                  <c:y val="-3.2539352935052071E-2"/>
                </c:manualLayout>
              </c:layout>
              <c:tx>
                <c:rich>
                  <a:bodyPr/>
                  <a:lstStyle/>
                  <a:p>
                    <a:fld id="{6C999993-2E24-485C-ABA6-CA8F4B0B6645}"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2339-4F54-964A-80F7E9F4230C}"/>
                </c:ext>
              </c:extLst>
            </c:dLbl>
            <c:dLbl>
              <c:idx val="22"/>
              <c:tx>
                <c:rich>
                  <a:bodyPr/>
                  <a:lstStyle/>
                  <a:p>
                    <a:fld id="{D31AFC62-4B22-4943-91CD-5B0BF2CC0DD5}"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2339-4F54-964A-80F7E9F4230C}"/>
                </c:ext>
              </c:extLst>
            </c:dLbl>
            <c:dLbl>
              <c:idx val="23"/>
              <c:tx>
                <c:rich>
                  <a:bodyPr/>
                  <a:lstStyle/>
                  <a:p>
                    <a:fld id="{E490D38F-CFC8-4D44-B3A0-60975953F0F7}"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2339-4F54-964A-80F7E9F4230C}"/>
                </c:ext>
              </c:extLst>
            </c:dLbl>
            <c:spPr>
              <a:noFill/>
              <a:ln>
                <a:noFill/>
              </a:ln>
              <a:effectLst/>
            </c:spPr>
            <c:txPr>
              <a:bodyPr wrap="square" lIns="38100" tIns="19050" rIns="38100" bIns="19050" anchor="ctr">
                <a:spAutoFit/>
              </a:bodyPr>
              <a:lstStyle/>
              <a:p>
                <a:pPr>
                  <a:defRPr sz="1000">
                    <a:solidFill>
                      <a:schemeClr val="tx1"/>
                    </a:solidFill>
                    <a:latin typeface="Arial" panose="020B0604020202020204" pitchFamily="34" charset="0"/>
                    <a:cs typeface="Arial" panose="020B0604020202020204" pitchFamily="34" charset="0"/>
                  </a:defRPr>
                </a:pPr>
                <a:endParaRPr lang="en-US"/>
              </a:p>
            </c:txPr>
            <c:dLblPos val="l"/>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xVal>
            <c:numRef>
              <c:f>All_Risk_HM!RiskHeatmapScatterRngX</c:f>
              <c:numCache>
                <c:formatCode>0.00</c:formatCode>
                <c:ptCount val="24"/>
                <c:pt idx="0">
                  <c:v>4.5111111111111111</c:v>
                </c:pt>
                <c:pt idx="1">
                  <c:v>4.2444444444444445</c:v>
                </c:pt>
                <c:pt idx="2">
                  <c:v>3.9333333333333331</c:v>
                </c:pt>
                <c:pt idx="3">
                  <c:v>3.8666666666666667</c:v>
                </c:pt>
                <c:pt idx="4">
                  <c:v>4.1333333333333337</c:v>
                </c:pt>
                <c:pt idx="5">
                  <c:v>3.8222222222222224</c:v>
                </c:pt>
                <c:pt idx="6">
                  <c:v>4.4444444444444446</c:v>
                </c:pt>
                <c:pt idx="7">
                  <c:v>4.333333333333333</c:v>
                </c:pt>
                <c:pt idx="8">
                  <c:v>3.6666666666666665</c:v>
                </c:pt>
                <c:pt idx="9">
                  <c:v>3.1555555555555554</c:v>
                </c:pt>
                <c:pt idx="10">
                  <c:v>3.4666666666666668</c:v>
                </c:pt>
                <c:pt idx="11">
                  <c:v>3.4666666666666668</c:v>
                </c:pt>
                <c:pt idx="12">
                  <c:v>4.0888888888888886</c:v>
                </c:pt>
                <c:pt idx="13">
                  <c:v>3.2888888888888888</c:v>
                </c:pt>
                <c:pt idx="14">
                  <c:v>3.1333333333333333</c:v>
                </c:pt>
                <c:pt idx="15">
                  <c:v>3.5333333333333332</c:v>
                </c:pt>
                <c:pt idx="16">
                  <c:v>3.7555555555555555</c:v>
                </c:pt>
                <c:pt idx="17">
                  <c:v>3.5333333333333332</c:v>
                </c:pt>
                <c:pt idx="18">
                  <c:v>3.4</c:v>
                </c:pt>
                <c:pt idx="19">
                  <c:v>2.911111111111111</c:v>
                </c:pt>
                <c:pt idx="20">
                  <c:v>3.088888888888889</c:v>
                </c:pt>
                <c:pt idx="21">
                  <c:v>2.7333333333333334</c:v>
                </c:pt>
                <c:pt idx="22">
                  <c:v>2.7111111111111112</c:v>
                </c:pt>
                <c:pt idx="23">
                  <c:v>2.9777777777777779</c:v>
                </c:pt>
              </c:numCache>
            </c:numRef>
          </c:xVal>
          <c:yVal>
            <c:numRef>
              <c:f>All_Risk_HM!RiskHeatMapScatterRngY</c:f>
              <c:numCache>
                <c:formatCode>0.00</c:formatCode>
                <c:ptCount val="24"/>
                <c:pt idx="0">
                  <c:v>3.4666666666666668</c:v>
                </c:pt>
                <c:pt idx="1">
                  <c:v>3.5555555555555554</c:v>
                </c:pt>
                <c:pt idx="2">
                  <c:v>3.7555555555555555</c:v>
                </c:pt>
                <c:pt idx="3">
                  <c:v>3.7777777777777777</c:v>
                </c:pt>
                <c:pt idx="4">
                  <c:v>3.3555555555555556</c:v>
                </c:pt>
                <c:pt idx="5">
                  <c:v>3.5555555555555554</c:v>
                </c:pt>
                <c:pt idx="6">
                  <c:v>2.5777777777777779</c:v>
                </c:pt>
                <c:pt idx="7">
                  <c:v>2.5555555555555554</c:v>
                </c:pt>
                <c:pt idx="8">
                  <c:v>2.9777777777777779</c:v>
                </c:pt>
                <c:pt idx="9">
                  <c:v>3.4</c:v>
                </c:pt>
                <c:pt idx="10">
                  <c:v>2.8666666666666667</c:v>
                </c:pt>
                <c:pt idx="11">
                  <c:v>2.8666666666666667</c:v>
                </c:pt>
                <c:pt idx="12">
                  <c:v>2.4666666666666668</c:v>
                </c:pt>
                <c:pt idx="13">
                  <c:v>2.911111111111111</c:v>
                </c:pt>
                <c:pt idx="14">
                  <c:v>3.0444444444444443</c:v>
                </c:pt>
                <c:pt idx="15">
                  <c:v>2.6666666666666665</c:v>
                </c:pt>
                <c:pt idx="16">
                  <c:v>2.4222222222222221</c:v>
                </c:pt>
                <c:pt idx="17">
                  <c:v>2.4444444444444446</c:v>
                </c:pt>
                <c:pt idx="18">
                  <c:v>2.6</c:v>
                </c:pt>
                <c:pt idx="19">
                  <c:v>2.5777777777777779</c:v>
                </c:pt>
                <c:pt idx="20">
                  <c:v>2.4222222222222221</c:v>
                </c:pt>
                <c:pt idx="21">
                  <c:v>2.6666666666666665</c:v>
                </c:pt>
                <c:pt idx="22">
                  <c:v>2.6222222222222222</c:v>
                </c:pt>
                <c:pt idx="23">
                  <c:v>2.3333333333333335</c:v>
                </c:pt>
              </c:numCache>
            </c:numRef>
          </c:yVal>
          <c:smooth val="0"/>
          <c:extLst>
            <c:ext xmlns:c15="http://schemas.microsoft.com/office/drawing/2012/chart" uri="{02D57815-91ED-43cb-92C2-25804820EDAC}">
              <c15:datalabelsRange>
                <c15:f>All_Risk_HM!$B$4:$B$503</c15:f>
                <c15:dlblRangeCache>
                  <c:ptCount val="500"/>
                  <c:pt idx="0">
                    <c:v>A</c:v>
                  </c:pt>
                  <c:pt idx="1">
                    <c:v>B</c:v>
                  </c:pt>
                  <c:pt idx="2">
                    <c:v>C</c:v>
                  </c:pt>
                  <c:pt idx="3">
                    <c:v>D</c:v>
                  </c:pt>
                  <c:pt idx="4">
                    <c:v>E</c:v>
                  </c:pt>
                  <c:pt idx="5">
                    <c:v>F</c:v>
                  </c:pt>
                  <c:pt idx="6">
                    <c:v>G</c:v>
                  </c:pt>
                  <c:pt idx="7">
                    <c:v>H</c:v>
                  </c:pt>
                  <c:pt idx="8">
                    <c:v>I</c:v>
                  </c:pt>
                  <c:pt idx="9">
                    <c:v>J</c:v>
                  </c:pt>
                  <c:pt idx="10">
                    <c:v>K</c:v>
                  </c:pt>
                  <c:pt idx="11">
                    <c:v>L</c:v>
                  </c:pt>
                  <c:pt idx="12">
                    <c:v>M</c:v>
                  </c:pt>
                  <c:pt idx="13">
                    <c:v>N</c:v>
                  </c:pt>
                  <c:pt idx="14">
                    <c:v>O</c:v>
                  </c:pt>
                  <c:pt idx="15">
                    <c:v>P</c:v>
                  </c:pt>
                  <c:pt idx="16">
                    <c:v>Q</c:v>
                  </c:pt>
                  <c:pt idx="17">
                    <c:v>R</c:v>
                  </c:pt>
                  <c:pt idx="18">
                    <c:v>S</c:v>
                  </c:pt>
                  <c:pt idx="19">
                    <c:v>T</c:v>
                  </c:pt>
                  <c:pt idx="20">
                    <c:v>U</c:v>
                  </c:pt>
                  <c:pt idx="21">
                    <c:v>V</c:v>
                  </c:pt>
                  <c:pt idx="22">
                    <c:v>W</c:v>
                  </c:pt>
                  <c:pt idx="23">
                    <c:v>X</c:v>
                  </c:pt>
                  <c:pt idx="24">
                    <c:v>Y</c:v>
                  </c:pt>
                  <c:pt idx="25">
                    <c:v>Z</c:v>
                  </c:pt>
                  <c:pt idx="26">
                    <c:v>AA</c:v>
                  </c:pt>
                  <c:pt idx="27">
                    <c:v>AB</c:v>
                  </c:pt>
                  <c:pt idx="28">
                    <c:v>AC</c:v>
                  </c:pt>
                  <c:pt idx="29">
                    <c:v>AD</c:v>
                  </c:pt>
                  <c:pt idx="30">
                    <c:v>AE</c:v>
                  </c:pt>
                  <c:pt idx="31">
                    <c:v>AF</c:v>
                  </c:pt>
                  <c:pt idx="32">
                    <c:v>AG</c:v>
                  </c:pt>
                  <c:pt idx="33">
                    <c:v>AH</c:v>
                  </c:pt>
                  <c:pt idx="34">
                    <c:v>AI</c:v>
                  </c:pt>
                  <c:pt idx="35">
                    <c:v>AJ</c:v>
                  </c:pt>
                  <c:pt idx="36">
                    <c:v>AK</c:v>
                  </c:pt>
                  <c:pt idx="37">
                    <c:v>AL</c:v>
                  </c:pt>
                  <c:pt idx="38">
                    <c:v>AM</c:v>
                  </c:pt>
                  <c:pt idx="39">
                    <c:v>AN</c:v>
                  </c:pt>
                  <c:pt idx="40">
                    <c:v>AO</c:v>
                  </c:pt>
                  <c:pt idx="41">
                    <c:v>AP</c:v>
                  </c:pt>
                  <c:pt idx="42">
                    <c:v>AQ</c:v>
                  </c:pt>
                  <c:pt idx="43">
                    <c:v>AR</c:v>
                  </c:pt>
                  <c:pt idx="44">
                    <c:v>AS</c:v>
                  </c:pt>
                  <c:pt idx="45">
                    <c:v>AT</c:v>
                  </c:pt>
                  <c:pt idx="46">
                    <c:v>AU</c:v>
                  </c:pt>
                  <c:pt idx="47">
                    <c:v>AV</c:v>
                  </c:pt>
                  <c:pt idx="48">
                    <c:v>AW</c:v>
                  </c:pt>
                  <c:pt idx="49">
                    <c:v>AX</c:v>
                  </c:pt>
                  <c:pt idx="50">
                    <c:v>AY</c:v>
                  </c:pt>
                  <c:pt idx="51">
                    <c:v>AZ</c:v>
                  </c:pt>
                  <c:pt idx="52">
                    <c:v>BA</c:v>
                  </c:pt>
                  <c:pt idx="53">
                    <c:v>BB</c:v>
                  </c:pt>
                  <c:pt idx="54">
                    <c:v>BC</c:v>
                  </c:pt>
                  <c:pt idx="55">
                    <c:v>BD</c:v>
                  </c:pt>
                  <c:pt idx="56">
                    <c:v>BE</c:v>
                  </c:pt>
                  <c:pt idx="57">
                    <c:v>BF</c:v>
                  </c:pt>
                  <c:pt idx="58">
                    <c:v>BG</c:v>
                  </c:pt>
                  <c:pt idx="59">
                    <c:v>BH</c:v>
                  </c:pt>
                  <c:pt idx="60">
                    <c:v>BI</c:v>
                  </c:pt>
                  <c:pt idx="61">
                    <c:v>BJ</c:v>
                  </c:pt>
                  <c:pt idx="62">
                    <c:v>BK</c:v>
                  </c:pt>
                  <c:pt idx="63">
                    <c:v>BL</c:v>
                  </c:pt>
                  <c:pt idx="64">
                    <c:v>BM</c:v>
                  </c:pt>
                  <c:pt idx="65">
                    <c:v>BN</c:v>
                  </c:pt>
                  <c:pt idx="66">
                    <c:v>BO</c:v>
                  </c:pt>
                  <c:pt idx="67">
                    <c:v>BP</c:v>
                  </c:pt>
                  <c:pt idx="68">
                    <c:v>BQ</c:v>
                  </c:pt>
                  <c:pt idx="69">
                    <c:v>BR</c:v>
                  </c:pt>
                  <c:pt idx="70">
                    <c:v>BS</c:v>
                  </c:pt>
                  <c:pt idx="71">
                    <c:v>BT</c:v>
                  </c:pt>
                  <c:pt idx="72">
                    <c:v>BU</c:v>
                  </c:pt>
                  <c:pt idx="73">
                    <c:v>BV</c:v>
                  </c:pt>
                  <c:pt idx="74">
                    <c:v>BW</c:v>
                  </c:pt>
                  <c:pt idx="75">
                    <c:v>BX</c:v>
                  </c:pt>
                  <c:pt idx="76">
                    <c:v>BY</c:v>
                  </c:pt>
                  <c:pt idx="77">
                    <c:v>BZ</c:v>
                  </c:pt>
                  <c:pt idx="78">
                    <c:v>CA</c:v>
                  </c:pt>
                  <c:pt idx="79">
                    <c:v>CB</c:v>
                  </c:pt>
                  <c:pt idx="80">
                    <c:v>CC</c:v>
                  </c:pt>
                  <c:pt idx="81">
                    <c:v>CD</c:v>
                  </c:pt>
                  <c:pt idx="82">
                    <c:v>CE</c:v>
                  </c:pt>
                  <c:pt idx="83">
                    <c:v>CF</c:v>
                  </c:pt>
                  <c:pt idx="84">
                    <c:v>CG</c:v>
                  </c:pt>
                  <c:pt idx="85">
                    <c:v>CH</c:v>
                  </c:pt>
                  <c:pt idx="86">
                    <c:v>CI</c:v>
                  </c:pt>
                  <c:pt idx="87">
                    <c:v>CJ</c:v>
                  </c:pt>
                  <c:pt idx="88">
                    <c:v>CK</c:v>
                  </c:pt>
                  <c:pt idx="89">
                    <c:v>CL</c:v>
                  </c:pt>
                  <c:pt idx="90">
                    <c:v>CM</c:v>
                  </c:pt>
                  <c:pt idx="91">
                    <c:v>CN</c:v>
                  </c:pt>
                  <c:pt idx="92">
                    <c:v>CO</c:v>
                  </c:pt>
                  <c:pt idx="93">
                    <c:v>CP</c:v>
                  </c:pt>
                  <c:pt idx="94">
                    <c:v>CQ</c:v>
                  </c:pt>
                  <c:pt idx="95">
                    <c:v>CR</c:v>
                  </c:pt>
                  <c:pt idx="96">
                    <c:v>CS</c:v>
                  </c:pt>
                  <c:pt idx="97">
                    <c:v>CT</c:v>
                  </c:pt>
                  <c:pt idx="98">
                    <c:v>CU</c:v>
                  </c:pt>
                  <c:pt idx="99">
                    <c:v>CV</c:v>
                  </c:pt>
                  <c:pt idx="100">
                    <c:v>CW</c:v>
                  </c:pt>
                  <c:pt idx="101">
                    <c:v>CX</c:v>
                  </c:pt>
                  <c:pt idx="102">
                    <c:v>CY</c:v>
                  </c:pt>
                  <c:pt idx="103">
                    <c:v>CZ</c:v>
                  </c:pt>
                  <c:pt idx="104">
                    <c:v>DA</c:v>
                  </c:pt>
                  <c:pt idx="105">
                    <c:v>DB</c:v>
                  </c:pt>
                  <c:pt idx="106">
                    <c:v>DC</c:v>
                  </c:pt>
                  <c:pt idx="107">
                    <c:v>DD</c:v>
                  </c:pt>
                  <c:pt idx="108">
                    <c:v>DE</c:v>
                  </c:pt>
                  <c:pt idx="109">
                    <c:v>DF</c:v>
                  </c:pt>
                  <c:pt idx="110">
                    <c:v>DG</c:v>
                  </c:pt>
                  <c:pt idx="111">
                    <c:v>DH</c:v>
                  </c:pt>
                  <c:pt idx="112">
                    <c:v>DI</c:v>
                  </c:pt>
                  <c:pt idx="113">
                    <c:v>DJ</c:v>
                  </c:pt>
                  <c:pt idx="114">
                    <c:v>DK</c:v>
                  </c:pt>
                  <c:pt idx="115">
                    <c:v>DL</c:v>
                  </c:pt>
                  <c:pt idx="116">
                    <c:v>DM</c:v>
                  </c:pt>
                  <c:pt idx="117">
                    <c:v>DN</c:v>
                  </c:pt>
                  <c:pt idx="118">
                    <c:v>DO</c:v>
                  </c:pt>
                  <c:pt idx="119">
                    <c:v>DP</c:v>
                  </c:pt>
                  <c:pt idx="120">
                    <c:v>DQ</c:v>
                  </c:pt>
                  <c:pt idx="121">
                    <c:v>DR</c:v>
                  </c:pt>
                  <c:pt idx="122">
                    <c:v>DS</c:v>
                  </c:pt>
                  <c:pt idx="123">
                    <c:v>DT</c:v>
                  </c:pt>
                  <c:pt idx="124">
                    <c:v>DU</c:v>
                  </c:pt>
                  <c:pt idx="125">
                    <c:v>DV</c:v>
                  </c:pt>
                  <c:pt idx="126">
                    <c:v>DW</c:v>
                  </c:pt>
                  <c:pt idx="127">
                    <c:v>DX</c:v>
                  </c:pt>
                  <c:pt idx="128">
                    <c:v>DY</c:v>
                  </c:pt>
                  <c:pt idx="129">
                    <c:v>DZ</c:v>
                  </c:pt>
                  <c:pt idx="130">
                    <c:v>EA</c:v>
                  </c:pt>
                  <c:pt idx="131">
                    <c:v>EB</c:v>
                  </c:pt>
                  <c:pt idx="132">
                    <c:v>EC</c:v>
                  </c:pt>
                  <c:pt idx="133">
                    <c:v>ED</c:v>
                  </c:pt>
                  <c:pt idx="134">
                    <c:v>EE</c:v>
                  </c:pt>
                  <c:pt idx="135">
                    <c:v>EF</c:v>
                  </c:pt>
                  <c:pt idx="136">
                    <c:v>EG</c:v>
                  </c:pt>
                  <c:pt idx="137">
                    <c:v>EH</c:v>
                  </c:pt>
                  <c:pt idx="138">
                    <c:v>EI</c:v>
                  </c:pt>
                  <c:pt idx="139">
                    <c:v>EJ</c:v>
                  </c:pt>
                  <c:pt idx="140">
                    <c:v>EK</c:v>
                  </c:pt>
                  <c:pt idx="141">
                    <c:v>EL</c:v>
                  </c:pt>
                  <c:pt idx="142">
                    <c:v>EM</c:v>
                  </c:pt>
                  <c:pt idx="143">
                    <c:v>EN</c:v>
                  </c:pt>
                  <c:pt idx="144">
                    <c:v>EO</c:v>
                  </c:pt>
                  <c:pt idx="145">
                    <c:v>EP</c:v>
                  </c:pt>
                  <c:pt idx="146">
                    <c:v>EQ</c:v>
                  </c:pt>
                  <c:pt idx="147">
                    <c:v>ER</c:v>
                  </c:pt>
                  <c:pt idx="148">
                    <c:v>ES</c:v>
                  </c:pt>
                  <c:pt idx="149">
                    <c:v>ET</c:v>
                  </c:pt>
                  <c:pt idx="150">
                    <c:v>EU</c:v>
                  </c:pt>
                  <c:pt idx="151">
                    <c:v>EV</c:v>
                  </c:pt>
                  <c:pt idx="152">
                    <c:v>EW</c:v>
                  </c:pt>
                  <c:pt idx="153">
                    <c:v>EX</c:v>
                  </c:pt>
                  <c:pt idx="154">
                    <c:v>EY</c:v>
                  </c:pt>
                  <c:pt idx="155">
                    <c:v>EZ</c:v>
                  </c:pt>
                  <c:pt idx="156">
                    <c:v>FA</c:v>
                  </c:pt>
                  <c:pt idx="157">
                    <c:v>FB</c:v>
                  </c:pt>
                  <c:pt idx="158">
                    <c:v>FC</c:v>
                  </c:pt>
                  <c:pt idx="159">
                    <c:v>FD</c:v>
                  </c:pt>
                  <c:pt idx="160">
                    <c:v>FE</c:v>
                  </c:pt>
                  <c:pt idx="161">
                    <c:v>FF</c:v>
                  </c:pt>
                  <c:pt idx="162">
                    <c:v>FG</c:v>
                  </c:pt>
                  <c:pt idx="163">
                    <c:v>FH</c:v>
                  </c:pt>
                  <c:pt idx="164">
                    <c:v>FI</c:v>
                  </c:pt>
                  <c:pt idx="165">
                    <c:v>FJ</c:v>
                  </c:pt>
                  <c:pt idx="166">
                    <c:v>FK</c:v>
                  </c:pt>
                  <c:pt idx="167">
                    <c:v>FL</c:v>
                  </c:pt>
                  <c:pt idx="168">
                    <c:v>FM</c:v>
                  </c:pt>
                  <c:pt idx="169">
                    <c:v>FN</c:v>
                  </c:pt>
                  <c:pt idx="170">
                    <c:v>FO</c:v>
                  </c:pt>
                  <c:pt idx="171">
                    <c:v>FP</c:v>
                  </c:pt>
                  <c:pt idx="172">
                    <c:v>FQ</c:v>
                  </c:pt>
                  <c:pt idx="173">
                    <c:v>FR</c:v>
                  </c:pt>
                  <c:pt idx="174">
                    <c:v>FS</c:v>
                  </c:pt>
                  <c:pt idx="175">
                    <c:v>FT</c:v>
                  </c:pt>
                  <c:pt idx="176">
                    <c:v>FU</c:v>
                  </c:pt>
                  <c:pt idx="177">
                    <c:v>FV</c:v>
                  </c:pt>
                  <c:pt idx="178">
                    <c:v>FW</c:v>
                  </c:pt>
                  <c:pt idx="179">
                    <c:v>FX</c:v>
                  </c:pt>
                  <c:pt idx="180">
                    <c:v>FY</c:v>
                  </c:pt>
                  <c:pt idx="181">
                    <c:v>FZ</c:v>
                  </c:pt>
                  <c:pt idx="182">
                    <c:v>GA</c:v>
                  </c:pt>
                  <c:pt idx="183">
                    <c:v>GB</c:v>
                  </c:pt>
                  <c:pt idx="184">
                    <c:v>GC</c:v>
                  </c:pt>
                  <c:pt idx="185">
                    <c:v>GD</c:v>
                  </c:pt>
                  <c:pt idx="186">
                    <c:v>GE</c:v>
                  </c:pt>
                  <c:pt idx="187">
                    <c:v>GF</c:v>
                  </c:pt>
                  <c:pt idx="188">
                    <c:v>GG</c:v>
                  </c:pt>
                  <c:pt idx="189">
                    <c:v>GH</c:v>
                  </c:pt>
                  <c:pt idx="190">
                    <c:v>GI</c:v>
                  </c:pt>
                  <c:pt idx="191">
                    <c:v>GJ</c:v>
                  </c:pt>
                  <c:pt idx="192">
                    <c:v>GK</c:v>
                  </c:pt>
                  <c:pt idx="193">
                    <c:v>GL</c:v>
                  </c:pt>
                  <c:pt idx="194">
                    <c:v>GM</c:v>
                  </c:pt>
                  <c:pt idx="195">
                    <c:v>GN</c:v>
                  </c:pt>
                  <c:pt idx="196">
                    <c:v>GO</c:v>
                  </c:pt>
                  <c:pt idx="197">
                    <c:v>GP</c:v>
                  </c:pt>
                  <c:pt idx="198">
                    <c:v>GQ</c:v>
                  </c:pt>
                  <c:pt idx="199">
                    <c:v>GR</c:v>
                  </c:pt>
                  <c:pt idx="200">
                    <c:v>GS</c:v>
                  </c:pt>
                  <c:pt idx="201">
                    <c:v>GT</c:v>
                  </c:pt>
                  <c:pt idx="202">
                    <c:v>GU</c:v>
                  </c:pt>
                  <c:pt idx="203">
                    <c:v>GV</c:v>
                  </c:pt>
                  <c:pt idx="204">
                    <c:v>GW</c:v>
                  </c:pt>
                  <c:pt idx="205">
                    <c:v>GX</c:v>
                  </c:pt>
                  <c:pt idx="206">
                    <c:v>GY</c:v>
                  </c:pt>
                  <c:pt idx="207">
                    <c:v>GZ</c:v>
                  </c:pt>
                  <c:pt idx="208">
                    <c:v>HA</c:v>
                  </c:pt>
                  <c:pt idx="209">
                    <c:v>HB</c:v>
                  </c:pt>
                  <c:pt idx="210">
                    <c:v>HC</c:v>
                  </c:pt>
                  <c:pt idx="211">
                    <c:v>HD</c:v>
                  </c:pt>
                  <c:pt idx="212">
                    <c:v>HE</c:v>
                  </c:pt>
                  <c:pt idx="213">
                    <c:v>HF</c:v>
                  </c:pt>
                  <c:pt idx="214">
                    <c:v>HG</c:v>
                  </c:pt>
                  <c:pt idx="215">
                    <c:v>HH</c:v>
                  </c:pt>
                  <c:pt idx="216">
                    <c:v>HI</c:v>
                  </c:pt>
                  <c:pt idx="217">
                    <c:v>HJ</c:v>
                  </c:pt>
                  <c:pt idx="218">
                    <c:v>HK</c:v>
                  </c:pt>
                  <c:pt idx="219">
                    <c:v>HL</c:v>
                  </c:pt>
                  <c:pt idx="220">
                    <c:v>HM</c:v>
                  </c:pt>
                  <c:pt idx="221">
                    <c:v>HN</c:v>
                  </c:pt>
                  <c:pt idx="222">
                    <c:v>HO</c:v>
                  </c:pt>
                  <c:pt idx="223">
                    <c:v>HP</c:v>
                  </c:pt>
                  <c:pt idx="224">
                    <c:v>HQ</c:v>
                  </c:pt>
                  <c:pt idx="225">
                    <c:v>HR</c:v>
                  </c:pt>
                  <c:pt idx="226">
                    <c:v>HS</c:v>
                  </c:pt>
                  <c:pt idx="227">
                    <c:v>HT</c:v>
                  </c:pt>
                  <c:pt idx="228">
                    <c:v>HU</c:v>
                  </c:pt>
                  <c:pt idx="229">
                    <c:v>HV</c:v>
                  </c:pt>
                  <c:pt idx="230">
                    <c:v>HW</c:v>
                  </c:pt>
                  <c:pt idx="231">
                    <c:v>HX</c:v>
                  </c:pt>
                  <c:pt idx="232">
                    <c:v>HY</c:v>
                  </c:pt>
                  <c:pt idx="233">
                    <c:v>HZ</c:v>
                  </c:pt>
                  <c:pt idx="234">
                    <c:v>IA</c:v>
                  </c:pt>
                  <c:pt idx="235">
                    <c:v>IB</c:v>
                  </c:pt>
                  <c:pt idx="236">
                    <c:v>IC</c:v>
                  </c:pt>
                  <c:pt idx="237">
                    <c:v>ID</c:v>
                  </c:pt>
                  <c:pt idx="238">
                    <c:v>IE</c:v>
                  </c:pt>
                  <c:pt idx="239">
                    <c:v>IF</c:v>
                  </c:pt>
                  <c:pt idx="240">
                    <c:v>IG</c:v>
                  </c:pt>
                  <c:pt idx="241">
                    <c:v>IH</c:v>
                  </c:pt>
                  <c:pt idx="242">
                    <c:v>II</c:v>
                  </c:pt>
                  <c:pt idx="243">
                    <c:v>IJ</c:v>
                  </c:pt>
                  <c:pt idx="244">
                    <c:v>IK</c:v>
                  </c:pt>
                  <c:pt idx="245">
                    <c:v>IL</c:v>
                  </c:pt>
                  <c:pt idx="246">
                    <c:v>IM</c:v>
                  </c:pt>
                  <c:pt idx="247">
                    <c:v>IN</c:v>
                  </c:pt>
                  <c:pt idx="248">
                    <c:v>IO</c:v>
                  </c:pt>
                  <c:pt idx="249">
                    <c:v>IP</c:v>
                  </c:pt>
                  <c:pt idx="250">
                    <c:v>IQ</c:v>
                  </c:pt>
                  <c:pt idx="251">
                    <c:v>IR</c:v>
                  </c:pt>
                  <c:pt idx="252">
                    <c:v>IS</c:v>
                  </c:pt>
                  <c:pt idx="253">
                    <c:v>IT</c:v>
                  </c:pt>
                  <c:pt idx="254">
                    <c:v>IU</c:v>
                  </c:pt>
                  <c:pt idx="255">
                    <c:v>IV</c:v>
                  </c:pt>
                  <c:pt idx="256">
                    <c:v>IW</c:v>
                  </c:pt>
                  <c:pt idx="257">
                    <c:v>IX</c:v>
                  </c:pt>
                  <c:pt idx="258">
                    <c:v>IY</c:v>
                  </c:pt>
                  <c:pt idx="259">
                    <c:v>IZ</c:v>
                  </c:pt>
                  <c:pt idx="260">
                    <c:v>JA</c:v>
                  </c:pt>
                  <c:pt idx="261">
                    <c:v>JB</c:v>
                  </c:pt>
                  <c:pt idx="262">
                    <c:v>JC</c:v>
                  </c:pt>
                  <c:pt idx="263">
                    <c:v>JD</c:v>
                  </c:pt>
                  <c:pt idx="264">
                    <c:v>JE</c:v>
                  </c:pt>
                  <c:pt idx="265">
                    <c:v>JF</c:v>
                  </c:pt>
                  <c:pt idx="266">
                    <c:v>JG</c:v>
                  </c:pt>
                  <c:pt idx="267">
                    <c:v>JH</c:v>
                  </c:pt>
                  <c:pt idx="268">
                    <c:v>JI</c:v>
                  </c:pt>
                  <c:pt idx="269">
                    <c:v>JJ</c:v>
                  </c:pt>
                  <c:pt idx="270">
                    <c:v>JK</c:v>
                  </c:pt>
                  <c:pt idx="271">
                    <c:v>JL</c:v>
                  </c:pt>
                  <c:pt idx="272">
                    <c:v>JM</c:v>
                  </c:pt>
                  <c:pt idx="273">
                    <c:v>JN</c:v>
                  </c:pt>
                  <c:pt idx="274">
                    <c:v>JO</c:v>
                  </c:pt>
                  <c:pt idx="275">
                    <c:v>JP</c:v>
                  </c:pt>
                  <c:pt idx="276">
                    <c:v>JQ</c:v>
                  </c:pt>
                  <c:pt idx="277">
                    <c:v>JR</c:v>
                  </c:pt>
                  <c:pt idx="278">
                    <c:v>JS</c:v>
                  </c:pt>
                  <c:pt idx="279">
                    <c:v>JT</c:v>
                  </c:pt>
                  <c:pt idx="280">
                    <c:v>JU</c:v>
                  </c:pt>
                  <c:pt idx="281">
                    <c:v>JV</c:v>
                  </c:pt>
                  <c:pt idx="282">
                    <c:v>JW</c:v>
                  </c:pt>
                  <c:pt idx="283">
                    <c:v>JX</c:v>
                  </c:pt>
                  <c:pt idx="284">
                    <c:v>JY</c:v>
                  </c:pt>
                  <c:pt idx="285">
                    <c:v>JZ</c:v>
                  </c:pt>
                  <c:pt idx="286">
                    <c:v>KA</c:v>
                  </c:pt>
                  <c:pt idx="287">
                    <c:v>KB</c:v>
                  </c:pt>
                  <c:pt idx="288">
                    <c:v>KC</c:v>
                  </c:pt>
                  <c:pt idx="289">
                    <c:v>KD</c:v>
                  </c:pt>
                  <c:pt idx="290">
                    <c:v>KE</c:v>
                  </c:pt>
                  <c:pt idx="291">
                    <c:v>KF</c:v>
                  </c:pt>
                  <c:pt idx="292">
                    <c:v>KG</c:v>
                  </c:pt>
                  <c:pt idx="293">
                    <c:v>KH</c:v>
                  </c:pt>
                  <c:pt idx="294">
                    <c:v>KI</c:v>
                  </c:pt>
                  <c:pt idx="295">
                    <c:v>KJ</c:v>
                  </c:pt>
                  <c:pt idx="296">
                    <c:v>KK</c:v>
                  </c:pt>
                  <c:pt idx="297">
                    <c:v>KL</c:v>
                  </c:pt>
                  <c:pt idx="298">
                    <c:v>KM</c:v>
                  </c:pt>
                  <c:pt idx="299">
                    <c:v>KN</c:v>
                  </c:pt>
                  <c:pt idx="300">
                    <c:v>KO</c:v>
                  </c:pt>
                  <c:pt idx="301">
                    <c:v>KP</c:v>
                  </c:pt>
                  <c:pt idx="302">
                    <c:v>KQ</c:v>
                  </c:pt>
                  <c:pt idx="303">
                    <c:v>KR</c:v>
                  </c:pt>
                  <c:pt idx="304">
                    <c:v>KS</c:v>
                  </c:pt>
                  <c:pt idx="305">
                    <c:v>KT</c:v>
                  </c:pt>
                  <c:pt idx="306">
                    <c:v>KU</c:v>
                  </c:pt>
                  <c:pt idx="307">
                    <c:v>KV</c:v>
                  </c:pt>
                  <c:pt idx="308">
                    <c:v>KW</c:v>
                  </c:pt>
                  <c:pt idx="309">
                    <c:v>KX</c:v>
                  </c:pt>
                  <c:pt idx="310">
                    <c:v>KY</c:v>
                  </c:pt>
                  <c:pt idx="311">
                    <c:v>KZ</c:v>
                  </c:pt>
                  <c:pt idx="312">
                    <c:v>LA</c:v>
                  </c:pt>
                  <c:pt idx="313">
                    <c:v>LB</c:v>
                  </c:pt>
                  <c:pt idx="314">
                    <c:v>LC</c:v>
                  </c:pt>
                  <c:pt idx="315">
                    <c:v>LD</c:v>
                  </c:pt>
                  <c:pt idx="316">
                    <c:v>LE</c:v>
                  </c:pt>
                  <c:pt idx="317">
                    <c:v>LF</c:v>
                  </c:pt>
                  <c:pt idx="318">
                    <c:v>LG</c:v>
                  </c:pt>
                  <c:pt idx="319">
                    <c:v>LH</c:v>
                  </c:pt>
                  <c:pt idx="320">
                    <c:v>LI</c:v>
                  </c:pt>
                  <c:pt idx="321">
                    <c:v>LJ</c:v>
                  </c:pt>
                  <c:pt idx="322">
                    <c:v>LK</c:v>
                  </c:pt>
                  <c:pt idx="323">
                    <c:v>LL</c:v>
                  </c:pt>
                  <c:pt idx="324">
                    <c:v>LM</c:v>
                  </c:pt>
                  <c:pt idx="325">
                    <c:v>LN</c:v>
                  </c:pt>
                  <c:pt idx="326">
                    <c:v>LO</c:v>
                  </c:pt>
                  <c:pt idx="327">
                    <c:v>LP</c:v>
                  </c:pt>
                  <c:pt idx="328">
                    <c:v>LQ</c:v>
                  </c:pt>
                  <c:pt idx="329">
                    <c:v>LR</c:v>
                  </c:pt>
                  <c:pt idx="330">
                    <c:v>LS</c:v>
                  </c:pt>
                  <c:pt idx="331">
                    <c:v>LT</c:v>
                  </c:pt>
                  <c:pt idx="332">
                    <c:v>LU</c:v>
                  </c:pt>
                  <c:pt idx="333">
                    <c:v>LV</c:v>
                  </c:pt>
                  <c:pt idx="334">
                    <c:v>LW</c:v>
                  </c:pt>
                  <c:pt idx="335">
                    <c:v>LX</c:v>
                  </c:pt>
                  <c:pt idx="336">
                    <c:v>LY</c:v>
                  </c:pt>
                  <c:pt idx="337">
                    <c:v>LZ</c:v>
                  </c:pt>
                  <c:pt idx="338">
                    <c:v>MA</c:v>
                  </c:pt>
                  <c:pt idx="339">
                    <c:v>MB</c:v>
                  </c:pt>
                  <c:pt idx="340">
                    <c:v>MC</c:v>
                  </c:pt>
                  <c:pt idx="341">
                    <c:v>MD</c:v>
                  </c:pt>
                  <c:pt idx="342">
                    <c:v>ME</c:v>
                  </c:pt>
                  <c:pt idx="343">
                    <c:v>MF</c:v>
                  </c:pt>
                  <c:pt idx="344">
                    <c:v>MG</c:v>
                  </c:pt>
                  <c:pt idx="345">
                    <c:v>MH</c:v>
                  </c:pt>
                  <c:pt idx="346">
                    <c:v>MI</c:v>
                  </c:pt>
                  <c:pt idx="347">
                    <c:v>MJ</c:v>
                  </c:pt>
                  <c:pt idx="348">
                    <c:v>MK</c:v>
                  </c:pt>
                  <c:pt idx="349">
                    <c:v>ML</c:v>
                  </c:pt>
                  <c:pt idx="350">
                    <c:v>MM</c:v>
                  </c:pt>
                  <c:pt idx="351">
                    <c:v>MN</c:v>
                  </c:pt>
                  <c:pt idx="352">
                    <c:v>MO</c:v>
                  </c:pt>
                  <c:pt idx="353">
                    <c:v>MP</c:v>
                  </c:pt>
                  <c:pt idx="354">
                    <c:v>MQ</c:v>
                  </c:pt>
                  <c:pt idx="355">
                    <c:v>MR</c:v>
                  </c:pt>
                  <c:pt idx="356">
                    <c:v>MS</c:v>
                  </c:pt>
                  <c:pt idx="357">
                    <c:v>MT</c:v>
                  </c:pt>
                  <c:pt idx="358">
                    <c:v>MU</c:v>
                  </c:pt>
                  <c:pt idx="359">
                    <c:v>MV</c:v>
                  </c:pt>
                  <c:pt idx="360">
                    <c:v>MW</c:v>
                  </c:pt>
                  <c:pt idx="361">
                    <c:v>MX</c:v>
                  </c:pt>
                  <c:pt idx="362">
                    <c:v>MY</c:v>
                  </c:pt>
                  <c:pt idx="363">
                    <c:v>MZ</c:v>
                  </c:pt>
                  <c:pt idx="364">
                    <c:v>NA</c:v>
                  </c:pt>
                  <c:pt idx="365">
                    <c:v>NB</c:v>
                  </c:pt>
                  <c:pt idx="366">
                    <c:v>NC</c:v>
                  </c:pt>
                  <c:pt idx="367">
                    <c:v>ND</c:v>
                  </c:pt>
                  <c:pt idx="368">
                    <c:v>NE</c:v>
                  </c:pt>
                  <c:pt idx="369">
                    <c:v>NF</c:v>
                  </c:pt>
                  <c:pt idx="370">
                    <c:v>NG</c:v>
                  </c:pt>
                  <c:pt idx="371">
                    <c:v>NH</c:v>
                  </c:pt>
                  <c:pt idx="372">
                    <c:v>NI</c:v>
                  </c:pt>
                  <c:pt idx="373">
                    <c:v>NJ</c:v>
                  </c:pt>
                  <c:pt idx="374">
                    <c:v>NK</c:v>
                  </c:pt>
                  <c:pt idx="375">
                    <c:v>NL</c:v>
                  </c:pt>
                  <c:pt idx="376">
                    <c:v>NM</c:v>
                  </c:pt>
                  <c:pt idx="377">
                    <c:v>NN</c:v>
                  </c:pt>
                  <c:pt idx="378">
                    <c:v>NO</c:v>
                  </c:pt>
                  <c:pt idx="379">
                    <c:v>NP</c:v>
                  </c:pt>
                  <c:pt idx="380">
                    <c:v>NQ</c:v>
                  </c:pt>
                  <c:pt idx="381">
                    <c:v>NR</c:v>
                  </c:pt>
                  <c:pt idx="382">
                    <c:v>NS</c:v>
                  </c:pt>
                  <c:pt idx="383">
                    <c:v>NT</c:v>
                  </c:pt>
                  <c:pt idx="384">
                    <c:v>NU</c:v>
                  </c:pt>
                  <c:pt idx="385">
                    <c:v>NV</c:v>
                  </c:pt>
                  <c:pt idx="386">
                    <c:v>NW</c:v>
                  </c:pt>
                  <c:pt idx="387">
                    <c:v>NX</c:v>
                  </c:pt>
                  <c:pt idx="388">
                    <c:v>NY</c:v>
                  </c:pt>
                  <c:pt idx="389">
                    <c:v>NZ</c:v>
                  </c:pt>
                  <c:pt idx="390">
                    <c:v>OA</c:v>
                  </c:pt>
                  <c:pt idx="391">
                    <c:v>OB</c:v>
                  </c:pt>
                  <c:pt idx="392">
                    <c:v>OC</c:v>
                  </c:pt>
                  <c:pt idx="393">
                    <c:v>OD</c:v>
                  </c:pt>
                  <c:pt idx="394">
                    <c:v>OE</c:v>
                  </c:pt>
                  <c:pt idx="395">
                    <c:v>OF</c:v>
                  </c:pt>
                  <c:pt idx="396">
                    <c:v>OG</c:v>
                  </c:pt>
                  <c:pt idx="397">
                    <c:v>OH</c:v>
                  </c:pt>
                  <c:pt idx="398">
                    <c:v>OI</c:v>
                  </c:pt>
                  <c:pt idx="399">
                    <c:v>OJ</c:v>
                  </c:pt>
                  <c:pt idx="400">
                    <c:v>OK</c:v>
                  </c:pt>
                  <c:pt idx="401">
                    <c:v>OL</c:v>
                  </c:pt>
                  <c:pt idx="402">
                    <c:v>OM</c:v>
                  </c:pt>
                  <c:pt idx="403">
                    <c:v>ON</c:v>
                  </c:pt>
                  <c:pt idx="404">
                    <c:v>OO</c:v>
                  </c:pt>
                  <c:pt idx="405">
                    <c:v>OP</c:v>
                  </c:pt>
                  <c:pt idx="406">
                    <c:v>OQ</c:v>
                  </c:pt>
                  <c:pt idx="407">
                    <c:v>OR</c:v>
                  </c:pt>
                  <c:pt idx="408">
                    <c:v>OS</c:v>
                  </c:pt>
                  <c:pt idx="409">
                    <c:v>OT</c:v>
                  </c:pt>
                  <c:pt idx="410">
                    <c:v>OU</c:v>
                  </c:pt>
                  <c:pt idx="411">
                    <c:v>OV</c:v>
                  </c:pt>
                  <c:pt idx="412">
                    <c:v>OW</c:v>
                  </c:pt>
                  <c:pt idx="413">
                    <c:v>OX</c:v>
                  </c:pt>
                  <c:pt idx="414">
                    <c:v>OY</c:v>
                  </c:pt>
                  <c:pt idx="415">
                    <c:v>OZ</c:v>
                  </c:pt>
                  <c:pt idx="416">
                    <c:v>PA</c:v>
                  </c:pt>
                  <c:pt idx="417">
                    <c:v>PB</c:v>
                  </c:pt>
                  <c:pt idx="418">
                    <c:v>PC</c:v>
                  </c:pt>
                  <c:pt idx="419">
                    <c:v>PD</c:v>
                  </c:pt>
                  <c:pt idx="420">
                    <c:v>PE</c:v>
                  </c:pt>
                  <c:pt idx="421">
                    <c:v>PF</c:v>
                  </c:pt>
                  <c:pt idx="422">
                    <c:v>PG</c:v>
                  </c:pt>
                  <c:pt idx="423">
                    <c:v>PH</c:v>
                  </c:pt>
                  <c:pt idx="424">
                    <c:v>PI</c:v>
                  </c:pt>
                  <c:pt idx="425">
                    <c:v>PJ</c:v>
                  </c:pt>
                  <c:pt idx="426">
                    <c:v>PK</c:v>
                  </c:pt>
                  <c:pt idx="427">
                    <c:v>PL</c:v>
                  </c:pt>
                  <c:pt idx="428">
                    <c:v>PM</c:v>
                  </c:pt>
                  <c:pt idx="429">
                    <c:v>PN</c:v>
                  </c:pt>
                  <c:pt idx="430">
                    <c:v>PO</c:v>
                  </c:pt>
                  <c:pt idx="431">
                    <c:v>PP</c:v>
                  </c:pt>
                  <c:pt idx="432">
                    <c:v>PQ</c:v>
                  </c:pt>
                  <c:pt idx="433">
                    <c:v>PR</c:v>
                  </c:pt>
                  <c:pt idx="434">
                    <c:v>PS</c:v>
                  </c:pt>
                  <c:pt idx="435">
                    <c:v>PT</c:v>
                  </c:pt>
                  <c:pt idx="436">
                    <c:v>PU</c:v>
                  </c:pt>
                  <c:pt idx="437">
                    <c:v>PV</c:v>
                  </c:pt>
                  <c:pt idx="438">
                    <c:v>PW</c:v>
                  </c:pt>
                  <c:pt idx="439">
                    <c:v>PX</c:v>
                  </c:pt>
                  <c:pt idx="440">
                    <c:v>PY</c:v>
                  </c:pt>
                  <c:pt idx="441">
                    <c:v>PZ</c:v>
                  </c:pt>
                  <c:pt idx="442">
                    <c:v>QA</c:v>
                  </c:pt>
                  <c:pt idx="443">
                    <c:v>QB</c:v>
                  </c:pt>
                  <c:pt idx="444">
                    <c:v>QC</c:v>
                  </c:pt>
                  <c:pt idx="445">
                    <c:v>QD</c:v>
                  </c:pt>
                  <c:pt idx="446">
                    <c:v>QE</c:v>
                  </c:pt>
                  <c:pt idx="447">
                    <c:v>QF</c:v>
                  </c:pt>
                  <c:pt idx="448">
                    <c:v>QG</c:v>
                  </c:pt>
                  <c:pt idx="449">
                    <c:v>QH</c:v>
                  </c:pt>
                  <c:pt idx="450">
                    <c:v>QI</c:v>
                  </c:pt>
                  <c:pt idx="451">
                    <c:v>QJ</c:v>
                  </c:pt>
                  <c:pt idx="452">
                    <c:v>QK</c:v>
                  </c:pt>
                  <c:pt idx="453">
                    <c:v>QL</c:v>
                  </c:pt>
                  <c:pt idx="454">
                    <c:v>QM</c:v>
                  </c:pt>
                  <c:pt idx="455">
                    <c:v>QN</c:v>
                  </c:pt>
                  <c:pt idx="456">
                    <c:v>QO</c:v>
                  </c:pt>
                  <c:pt idx="457">
                    <c:v>QP</c:v>
                  </c:pt>
                  <c:pt idx="458">
                    <c:v>QQ</c:v>
                  </c:pt>
                  <c:pt idx="459">
                    <c:v>QR</c:v>
                  </c:pt>
                  <c:pt idx="460">
                    <c:v>QS</c:v>
                  </c:pt>
                  <c:pt idx="461">
                    <c:v>QT</c:v>
                  </c:pt>
                  <c:pt idx="462">
                    <c:v>QU</c:v>
                  </c:pt>
                  <c:pt idx="463">
                    <c:v>QV</c:v>
                  </c:pt>
                  <c:pt idx="464">
                    <c:v>QW</c:v>
                  </c:pt>
                  <c:pt idx="465">
                    <c:v>QX</c:v>
                  </c:pt>
                  <c:pt idx="466">
                    <c:v>QY</c:v>
                  </c:pt>
                  <c:pt idx="467">
                    <c:v>QZ</c:v>
                  </c:pt>
                  <c:pt idx="468">
                    <c:v>RA</c:v>
                  </c:pt>
                  <c:pt idx="469">
                    <c:v>RB</c:v>
                  </c:pt>
                  <c:pt idx="470">
                    <c:v>RC</c:v>
                  </c:pt>
                  <c:pt idx="471">
                    <c:v>RD</c:v>
                  </c:pt>
                  <c:pt idx="472">
                    <c:v>RE</c:v>
                  </c:pt>
                  <c:pt idx="473">
                    <c:v>RF</c:v>
                  </c:pt>
                  <c:pt idx="474">
                    <c:v>RG</c:v>
                  </c:pt>
                  <c:pt idx="475">
                    <c:v>RH</c:v>
                  </c:pt>
                  <c:pt idx="476">
                    <c:v>RI</c:v>
                  </c:pt>
                  <c:pt idx="477">
                    <c:v>RJ</c:v>
                  </c:pt>
                  <c:pt idx="478">
                    <c:v>RK</c:v>
                  </c:pt>
                  <c:pt idx="479">
                    <c:v>RL</c:v>
                  </c:pt>
                  <c:pt idx="480">
                    <c:v>RM</c:v>
                  </c:pt>
                  <c:pt idx="481">
                    <c:v>RN</c:v>
                  </c:pt>
                  <c:pt idx="482">
                    <c:v>RO</c:v>
                  </c:pt>
                  <c:pt idx="483">
                    <c:v>RP</c:v>
                  </c:pt>
                  <c:pt idx="484">
                    <c:v>RQ</c:v>
                  </c:pt>
                  <c:pt idx="485">
                    <c:v>RR</c:v>
                  </c:pt>
                  <c:pt idx="486">
                    <c:v>RS</c:v>
                  </c:pt>
                  <c:pt idx="487">
                    <c:v>RT</c:v>
                  </c:pt>
                  <c:pt idx="488">
                    <c:v>RU</c:v>
                  </c:pt>
                  <c:pt idx="489">
                    <c:v>RV</c:v>
                  </c:pt>
                  <c:pt idx="490">
                    <c:v>RW</c:v>
                  </c:pt>
                  <c:pt idx="491">
                    <c:v>RX</c:v>
                  </c:pt>
                  <c:pt idx="492">
                    <c:v>RY</c:v>
                  </c:pt>
                  <c:pt idx="493">
                    <c:v>RZ</c:v>
                  </c:pt>
                  <c:pt idx="494">
                    <c:v>SA</c:v>
                  </c:pt>
                  <c:pt idx="495">
                    <c:v>SB</c:v>
                  </c:pt>
                  <c:pt idx="496">
                    <c:v>SC</c:v>
                  </c:pt>
                  <c:pt idx="497">
                    <c:v>SD</c:v>
                  </c:pt>
                  <c:pt idx="498">
                    <c:v>SE</c:v>
                  </c:pt>
                  <c:pt idx="499">
                    <c:v>SF</c:v>
                  </c:pt>
                </c15:dlblRangeCache>
              </c15:datalabelsRange>
            </c:ext>
            <c:ext xmlns:c16="http://schemas.microsoft.com/office/drawing/2014/chart" uri="{C3380CC4-5D6E-409C-BE32-E72D297353CC}">
              <c16:uniqueId val="{00000018-2339-4F54-964A-80F7E9F4230C}"/>
            </c:ext>
          </c:extLst>
        </c:ser>
        <c:ser>
          <c:idx val="1"/>
          <c:order val="1"/>
          <c:tx>
            <c:v>Horizontal</c:v>
          </c:tx>
          <c:spPr>
            <a:ln w="22225">
              <a:solidFill>
                <a:schemeClr val="tx1">
                  <a:lumMod val="25000"/>
                  <a:lumOff val="75000"/>
                </a:schemeClr>
              </a:solidFill>
              <a:prstDash val="dash"/>
            </a:ln>
          </c:spPr>
          <c:marker>
            <c:spPr>
              <a:noFill/>
              <a:ln>
                <a:noFill/>
              </a:ln>
            </c:spPr>
          </c:marker>
          <c:xVal>
            <c:numRef>
              <c:f>(All_Risk_HM!$T$15,All_Risk_HM!$T$16)</c:f>
              <c:numCache>
                <c:formatCode>0.00</c:formatCode>
                <c:ptCount val="2"/>
                <c:pt idx="0">
                  <c:v>2</c:v>
                </c:pt>
                <c:pt idx="1">
                  <c:v>5</c:v>
                </c:pt>
              </c:numCache>
            </c:numRef>
          </c:xVal>
          <c:yVal>
            <c:numRef>
              <c:f>(All_Risk_HM!$F$504,All_Risk_HM!$F$504)</c:f>
              <c:numCache>
                <c:formatCode>0.00</c:formatCode>
                <c:ptCount val="2"/>
                <c:pt idx="0">
                  <c:v>2.9120370370370368</c:v>
                </c:pt>
                <c:pt idx="1">
                  <c:v>2.9120370370370368</c:v>
                </c:pt>
              </c:numCache>
            </c:numRef>
          </c:yVal>
          <c:smooth val="0"/>
          <c:extLst>
            <c:ext xmlns:c16="http://schemas.microsoft.com/office/drawing/2014/chart" uri="{C3380CC4-5D6E-409C-BE32-E72D297353CC}">
              <c16:uniqueId val="{00000019-2339-4F54-964A-80F7E9F4230C}"/>
            </c:ext>
          </c:extLst>
        </c:ser>
        <c:ser>
          <c:idx val="2"/>
          <c:order val="2"/>
          <c:tx>
            <c:v>Vertical</c:v>
          </c:tx>
          <c:spPr>
            <a:ln w="22225">
              <a:solidFill>
                <a:schemeClr val="tx1">
                  <a:lumMod val="25000"/>
                  <a:lumOff val="75000"/>
                </a:schemeClr>
              </a:solidFill>
              <a:prstDash val="dash"/>
            </a:ln>
          </c:spPr>
          <c:marker>
            <c:spPr>
              <a:noFill/>
              <a:ln>
                <a:noFill/>
              </a:ln>
            </c:spPr>
          </c:marker>
          <c:xVal>
            <c:numRef>
              <c:f>(All_Risk_HM!$E$504,All_Risk_HM!$E$504)</c:f>
              <c:numCache>
                <c:formatCode>0.00</c:formatCode>
                <c:ptCount val="2"/>
                <c:pt idx="0">
                  <c:v>3.5916666666666668</c:v>
                </c:pt>
                <c:pt idx="1">
                  <c:v>3.5916666666666668</c:v>
                </c:pt>
              </c:numCache>
            </c:numRef>
          </c:xVal>
          <c:yVal>
            <c:numRef>
              <c:f>All_Risk_HM!$S$15:$S$16</c:f>
              <c:numCache>
                <c:formatCode>0.00</c:formatCode>
                <c:ptCount val="2"/>
                <c:pt idx="0">
                  <c:v>2</c:v>
                </c:pt>
                <c:pt idx="1">
                  <c:v>4</c:v>
                </c:pt>
              </c:numCache>
            </c:numRef>
          </c:yVal>
          <c:smooth val="0"/>
          <c:extLst>
            <c:ext xmlns:c16="http://schemas.microsoft.com/office/drawing/2014/chart" uri="{C3380CC4-5D6E-409C-BE32-E72D297353CC}">
              <c16:uniqueId val="{0000001A-2339-4F54-964A-80F7E9F4230C}"/>
            </c:ext>
          </c:extLst>
        </c:ser>
        <c:dLbls>
          <c:showLegendKey val="0"/>
          <c:showVal val="0"/>
          <c:showCatName val="0"/>
          <c:showSerName val="0"/>
          <c:showPercent val="0"/>
          <c:showBubbleSize val="0"/>
        </c:dLbls>
        <c:axId val="-1003833536"/>
        <c:axId val="-1094789200"/>
      </c:scatterChart>
      <c:valAx>
        <c:axId val="-1003833536"/>
        <c:scaling>
          <c:orientation val="minMax"/>
          <c:max val="5"/>
          <c:min val="2"/>
        </c:scaling>
        <c:delete val="0"/>
        <c:axPos val="b"/>
        <c:title>
          <c:tx>
            <c:rich>
              <a:bodyPr/>
              <a:lstStyle/>
              <a:p>
                <a:pPr>
                  <a:defRPr b="0">
                    <a:latin typeface="Arial" panose="020B0604020202020204" pitchFamily="34" charset="0"/>
                    <a:cs typeface="Arial" panose="020B0604020202020204" pitchFamily="34" charset="0"/>
                  </a:defRPr>
                </a:pPr>
                <a:r>
                  <a:rPr lang="en-US" b="0">
                    <a:latin typeface="Arial" panose="020B0604020202020204" pitchFamily="34" charset="0"/>
                    <a:cs typeface="Arial" panose="020B0604020202020204" pitchFamily="34" charset="0"/>
                  </a:rPr>
                  <a:t>Average</a:t>
                </a:r>
                <a:r>
                  <a:rPr lang="en-US" b="0" baseline="0">
                    <a:latin typeface="Arial" panose="020B0604020202020204" pitchFamily="34" charset="0"/>
                    <a:cs typeface="Arial" panose="020B0604020202020204" pitchFamily="34" charset="0"/>
                  </a:rPr>
                  <a:t> Impact Score</a:t>
                </a:r>
                <a:endParaRPr lang="en-US" b="0">
                  <a:latin typeface="Arial" panose="020B0604020202020204" pitchFamily="34" charset="0"/>
                  <a:cs typeface="Arial" panose="020B0604020202020204" pitchFamily="34" charset="0"/>
                </a:endParaRPr>
              </a:p>
            </c:rich>
          </c:tx>
          <c:layout>
            <c:manualLayout>
              <c:xMode val="edge"/>
              <c:yMode val="edge"/>
              <c:x val="0.41027024326109462"/>
              <c:y val="0.92166462521853965"/>
            </c:manualLayout>
          </c:layout>
          <c:overlay val="0"/>
        </c:title>
        <c:numFmt formatCode="0.00"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094789200"/>
        <c:crosses val="autoZero"/>
        <c:crossBetween val="midCat"/>
        <c:majorUnit val="0.5"/>
      </c:valAx>
      <c:valAx>
        <c:axId val="-1094789200"/>
        <c:scaling>
          <c:orientation val="minMax"/>
          <c:max val="4"/>
          <c:min val="2"/>
        </c:scaling>
        <c:delete val="0"/>
        <c:axPos val="l"/>
        <c:title>
          <c:tx>
            <c:strRef>
              <c:f>Aggregate_HM!$K$86</c:f>
              <c:strCache>
                <c:ptCount val="1"/>
                <c:pt idx="0">
                  <c:v>Average Likelihood Score</c:v>
                </c:pt>
              </c:strCache>
            </c:strRef>
          </c:tx>
          <c:layout>
            <c:manualLayout>
              <c:xMode val="edge"/>
              <c:yMode val="edge"/>
              <c:x val="4.9558390834391229E-3"/>
              <c:y val="0.21313107293428632"/>
            </c:manualLayout>
          </c:layout>
          <c:overlay val="0"/>
          <c:txPr>
            <a:bodyPr/>
            <a:lstStyle/>
            <a:p>
              <a:pPr>
                <a:defRPr b="0">
                  <a:latin typeface="Arial" panose="020B0604020202020204" pitchFamily="34" charset="0"/>
                  <a:cs typeface="Arial" panose="020B0604020202020204" pitchFamily="34" charset="0"/>
                </a:defRPr>
              </a:pPr>
              <a:endParaRPr lang="en-US"/>
            </a:p>
          </c:txPr>
        </c:title>
        <c:numFmt formatCode="0.00"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003833536"/>
        <c:crosses val="autoZero"/>
        <c:crossBetween val="midCat"/>
        <c:majorUnit val="0.5"/>
      </c:valAx>
      <c:spPr>
        <a:noFill/>
        <a:ln w="25400">
          <a:noFill/>
        </a:ln>
        <a:effectLst/>
      </c:spPr>
    </c:plotArea>
    <c:plotVisOnly val="1"/>
    <c:dispBlanksAs val="span"/>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60407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604070"/>
          </a:xfrm>
          <a:prstGeom prst="rect">
            <a:avLst/>
          </a:prstGeom>
        </p:spPr>
        <p:txBody>
          <a:bodyPr vert="horz" lIns="93177" tIns="46589" rIns="93177" bIns="46589" rtlCol="0"/>
          <a:lstStyle>
            <a:lvl1pPr algn="r">
              <a:defRPr sz="1200"/>
            </a:lvl1pPr>
          </a:lstStyle>
          <a:p>
            <a:fld id="{D0E8F3FD-8012-4C7C-BCFB-C23E18FC275E}" type="datetimeFigureOut">
              <a:rPr lang="en-US" smtClean="0"/>
              <a:t>11/10/2023</a:t>
            </a:fld>
            <a:endParaRPr lang="en-US"/>
          </a:p>
        </p:txBody>
      </p:sp>
      <p:sp>
        <p:nvSpPr>
          <p:cNvPr id="6" name="TextBox 5"/>
          <p:cNvSpPr txBox="1"/>
          <p:nvPr/>
        </p:nvSpPr>
        <p:spPr>
          <a:xfrm>
            <a:off x="167771" y="11731545"/>
            <a:ext cx="6602959" cy="215444"/>
          </a:xfrm>
          <a:prstGeom prst="rect">
            <a:avLst/>
          </a:prstGeom>
          <a:noFill/>
        </p:spPr>
        <p:txBody>
          <a:bodyPr wrap="square" lIns="0" tIns="0" rIns="0" bIns="0" rtlCol="0" anchor="b" anchorCtr="0">
            <a:spAutoFit/>
          </a:bodyPr>
          <a:lstStyle/>
          <a:p>
            <a:pPr marL="232943" indent="-232943" defTabSz="931774">
              <a:tabLst>
                <a:tab pos="232943" algn="l"/>
              </a:tabLst>
              <a:defRPr/>
            </a:pPr>
            <a:fld id="{1CE9EA8B-DBE7-492B-893F-AD13AC039ED7}" type="slidenum">
              <a:rPr lang="en-US" sz="700">
                <a:solidFill>
                  <a:srgbClr val="979D9D"/>
                </a:solidFill>
              </a:rPr>
              <a:pPr marL="232943" indent="-232943" defTabSz="931774">
                <a:tabLst>
                  <a:tab pos="232943" algn="l"/>
                </a:tabLst>
                <a:defRPr/>
              </a:pPr>
              <a:t>‹#›</a:t>
            </a:fld>
            <a:r>
              <a:rPr lang="en-US" sz="700">
                <a:solidFill>
                  <a:srgbClr val="979D9D"/>
                </a:solidFill>
              </a:rPr>
              <a:t>	© 2019 Gartner, Inc. and/or its affiliates. All rights reserved. Gartner is a registered trademark of Gartner, Inc. and its affiliates.</a:t>
            </a:r>
            <a:br>
              <a:rPr lang="en-US" sz="700">
                <a:solidFill>
                  <a:srgbClr val="979D9D"/>
                </a:solidFill>
              </a:rPr>
            </a:br>
            <a:r>
              <a:rPr lang="en-US" sz="700" b="1">
                <a:solidFill>
                  <a:srgbClr val="979D9D"/>
                </a:solidFill>
              </a:rPr>
              <a:t>INTERNAL — FOR INTERNAL USE ONLY or RESTRICTED [CHOSE ONE – DELETE AS APPROPRIATE] </a:t>
            </a:r>
            <a:r>
              <a:rPr lang="en-US" sz="700">
                <a:solidFill>
                  <a:srgbClr val="979D9D"/>
                </a:solidFill>
              </a:rPr>
              <a:t>| Version X.X  Last updated [insert date format: DD Month YYYY]</a:t>
            </a:r>
          </a:p>
        </p:txBody>
      </p:sp>
    </p:spTree>
    <p:extLst>
      <p:ext uri="{BB962C8B-B14F-4D97-AF65-F5344CB8AC3E}">
        <p14:creationId xmlns:p14="http://schemas.microsoft.com/office/powerpoint/2010/main" val="102343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49250" y="938213"/>
            <a:ext cx="6311900" cy="3551237"/>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247757" y="4730172"/>
            <a:ext cx="6514886" cy="6892500"/>
          </a:xfrm>
          <a:prstGeom prst="rect">
            <a:avLst/>
          </a:prstGeom>
        </p:spPr>
        <p:txBody>
          <a:bodyPr vert="horz" lIns="0" tIns="0" rIns="0" bIns="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p:cNvSpPr txBox="1"/>
          <p:nvPr/>
        </p:nvSpPr>
        <p:spPr>
          <a:xfrm rot="16200000">
            <a:off x="-1048238" y="2625917"/>
            <a:ext cx="2733569" cy="138499"/>
          </a:xfrm>
          <a:prstGeom prst="rect">
            <a:avLst/>
          </a:prstGeom>
          <a:noFill/>
        </p:spPr>
        <p:txBody>
          <a:bodyPr wrap="none" lIns="0" tIns="0" rIns="0" bIns="0" rtlCol="0" anchor="ctr">
            <a:spAutoFit/>
          </a:bodyPr>
          <a:lstStyle/>
          <a:p>
            <a:pPr algn="ctr">
              <a:spcBef>
                <a:spcPts val="0"/>
              </a:spcBef>
              <a:spcAft>
                <a:spcPts val="0"/>
              </a:spcAft>
            </a:pPr>
            <a:r>
              <a:rPr lang="en-US" sz="900" kern="1200" spc="102" baseline="0">
                <a:solidFill>
                  <a:srgbClr val="CDCDCD"/>
                </a:solidFill>
                <a:effectLst/>
              </a:rPr>
              <a:t>— NOT FOR EXTERNAL DISTRIBUTION —</a:t>
            </a:r>
            <a:endParaRPr lang="en-US" sz="900" spc="102" baseline="0">
              <a:solidFill>
                <a:srgbClr val="CDCDCD"/>
              </a:solidFill>
            </a:endParaRPr>
          </a:p>
        </p:txBody>
      </p:sp>
      <p:sp>
        <p:nvSpPr>
          <p:cNvPr id="12" name="TextBox 11"/>
          <p:cNvSpPr txBox="1"/>
          <p:nvPr/>
        </p:nvSpPr>
        <p:spPr>
          <a:xfrm rot="5400000">
            <a:off x="5325071" y="2625917"/>
            <a:ext cx="2733569" cy="138499"/>
          </a:xfrm>
          <a:prstGeom prst="rect">
            <a:avLst/>
          </a:prstGeom>
          <a:noFill/>
        </p:spPr>
        <p:txBody>
          <a:bodyPr wrap="none" lIns="0" tIns="0" rIns="0" bIns="0" rtlCol="0" anchor="ctr">
            <a:spAutoFit/>
          </a:bodyPr>
          <a:lstStyle/>
          <a:p>
            <a:pPr algn="ctr">
              <a:spcBef>
                <a:spcPts val="0"/>
              </a:spcBef>
              <a:spcAft>
                <a:spcPts val="0"/>
              </a:spcAft>
            </a:pPr>
            <a:r>
              <a:rPr lang="en-US" sz="900" kern="1200" spc="102" baseline="0">
                <a:solidFill>
                  <a:srgbClr val="CDCDCD"/>
                </a:solidFill>
                <a:effectLst/>
              </a:rPr>
              <a:t>— NOT FOR EXTERNAL DISTRIBUTION —</a:t>
            </a:r>
            <a:endParaRPr lang="en-US" sz="900" spc="102" baseline="0">
              <a:solidFill>
                <a:srgbClr val="CDCDCD"/>
              </a:solidFill>
            </a:endParaRPr>
          </a:p>
        </p:txBody>
      </p:sp>
      <p:sp>
        <p:nvSpPr>
          <p:cNvPr id="14" name="Text Box 86"/>
          <p:cNvSpPr txBox="1">
            <a:spLocks noChangeArrowheads="1"/>
          </p:cNvSpPr>
          <p:nvPr/>
        </p:nvSpPr>
        <p:spPr bwMode="gray">
          <a:xfrm>
            <a:off x="247760" y="168875"/>
            <a:ext cx="6466646" cy="260211"/>
          </a:xfrm>
          <a:prstGeom prst="rect">
            <a:avLst/>
          </a:prstGeom>
          <a:noFill/>
          <a:ln w="12700">
            <a:noFill/>
            <a:miter lim="800000"/>
            <a:headEnd type="none" w="sm" len="sm"/>
            <a:tailEnd type="none" w="sm" len="sm"/>
          </a:ln>
          <a:effectLst/>
        </p:spPr>
        <p:txBody>
          <a:bodyPr wrap="square" lIns="0" tIns="46551" rIns="93102" bIns="46551" anchor="t" anchorCtr="0">
            <a:spAutoFit/>
          </a:bodyPr>
          <a:lstStyle/>
          <a:p>
            <a:pPr marL="0" marR="0" lvl="0" indent="0" algn="l" defTabSz="930156" rtl="0" eaLnBrk="1" fontAlgn="auto" latinLnBrk="0" hangingPunct="1">
              <a:lnSpc>
                <a:spcPct val="90000"/>
              </a:lnSpc>
              <a:spcBef>
                <a:spcPct val="0"/>
              </a:spcBef>
              <a:spcAft>
                <a:spcPct val="0"/>
              </a:spcAft>
              <a:buClrTx/>
              <a:buSzTx/>
              <a:buFontTx/>
              <a:buNone/>
              <a:tabLst/>
              <a:defRPr/>
            </a:pPr>
            <a:r>
              <a:rPr lang="en-US" sz="1200" b="1"/>
              <a:t>Presentation Title</a:t>
            </a:r>
          </a:p>
        </p:txBody>
      </p:sp>
      <p:sp>
        <p:nvSpPr>
          <p:cNvPr id="8" name="TextBox 7"/>
          <p:cNvSpPr txBox="1"/>
          <p:nvPr/>
        </p:nvSpPr>
        <p:spPr>
          <a:xfrm>
            <a:off x="247758" y="11760620"/>
            <a:ext cx="6514886" cy="184666"/>
          </a:xfrm>
          <a:prstGeom prst="rect">
            <a:avLst/>
          </a:prstGeom>
          <a:noFill/>
        </p:spPr>
        <p:txBody>
          <a:bodyPr wrap="square" lIns="0" tIns="0" rIns="0" bIns="0" rtlCol="0" anchor="b" anchorCtr="0">
            <a:spAutoFit/>
          </a:bodyPr>
          <a:lstStyle/>
          <a:p>
            <a:pPr marL="232943" marR="0" lvl="0" indent="-232943" algn="l" defTabSz="931774" rtl="0" eaLnBrk="1" fontAlgn="auto" latinLnBrk="0" hangingPunct="1">
              <a:lnSpc>
                <a:spcPct val="100000"/>
              </a:lnSpc>
              <a:spcBef>
                <a:spcPts val="0"/>
              </a:spcBef>
              <a:spcAft>
                <a:spcPts val="0"/>
              </a:spcAft>
              <a:buClrTx/>
              <a:buSzTx/>
              <a:buFontTx/>
              <a:buNone/>
              <a:tabLst>
                <a:tab pos="232943" algn="l"/>
              </a:tabLst>
              <a:defRPr/>
            </a:pPr>
            <a:fld id="{1CE9EA8B-DBE7-492B-893F-AD13AC039ED7}" type="slidenum">
              <a:rPr lang="en-US" sz="600" smtClean="0">
                <a:solidFill>
                  <a:srgbClr val="6E7878"/>
                </a:solidFill>
              </a:rPr>
              <a:pPr marL="232943" marR="0" lvl="0" indent="-232943" algn="l" defTabSz="931774" rtl="0" eaLnBrk="1" fontAlgn="auto" latinLnBrk="0" hangingPunct="1">
                <a:lnSpc>
                  <a:spcPct val="100000"/>
                </a:lnSpc>
                <a:spcBef>
                  <a:spcPts val="0"/>
                </a:spcBef>
                <a:spcAft>
                  <a:spcPts val="0"/>
                </a:spcAft>
                <a:buClrTx/>
                <a:buSzTx/>
                <a:buFontTx/>
                <a:buNone/>
                <a:tabLst>
                  <a:tab pos="232943" algn="l"/>
                </a:tabLst>
                <a:defRPr/>
              </a:pPr>
              <a:t>‹#›</a:t>
            </a:fld>
            <a:r>
              <a:rPr lang="en-US" sz="600">
                <a:solidFill>
                  <a:srgbClr val="6E7878"/>
                </a:solidFill>
              </a:rPr>
              <a:t>	© 2019 Gartner, Inc. and/or its affiliates. All rights reserved. Gartner is a registered trademark of Gartner, Inc. and its affiliates.</a:t>
            </a:r>
            <a:br>
              <a:rPr lang="en-US" sz="600">
                <a:solidFill>
                  <a:srgbClr val="6E7878"/>
                </a:solidFill>
              </a:rPr>
            </a:br>
            <a:r>
              <a:rPr lang="en-US" sz="600" b="1">
                <a:solidFill>
                  <a:srgbClr val="6E7878"/>
                </a:solidFill>
              </a:rPr>
              <a:t>INTERNAL — FOR INTERNAL USE ONLY or RESTRICTED [CHOOSE ONE – DELETE AS APPROPRIATE] </a:t>
            </a:r>
            <a:r>
              <a:rPr lang="en-US" sz="600" b="0" baseline="0">
                <a:solidFill>
                  <a:srgbClr val="6E7878"/>
                </a:solidFill>
              </a:rPr>
              <a:t>| </a:t>
            </a:r>
            <a:r>
              <a:rPr lang="en-US" sz="600">
                <a:solidFill>
                  <a:srgbClr val="6E7878"/>
                </a:solidFill>
              </a:rPr>
              <a:t>Version X.X  Last updated [insert date format: DD Month YYYY]</a:t>
            </a:r>
          </a:p>
        </p:txBody>
      </p:sp>
    </p:spTree>
    <p:extLst>
      <p:ext uri="{BB962C8B-B14F-4D97-AF65-F5344CB8AC3E}">
        <p14:creationId xmlns:p14="http://schemas.microsoft.com/office/powerpoint/2010/main" val="1265795583"/>
      </p:ext>
    </p:extLst>
  </p:cSld>
  <p:clrMap bg1="lt1" tx1="dk1" bg2="lt2" tx2="dk2" accent1="accent1" accent2="accent2" accent3="accent3" accent4="accent4" accent5="accent5" accent6="accent6" hlink="hlink" folHlink="folHlink"/>
  <p:hf sldNum="0" hdr="0" ftr="0" dt="0"/>
  <p:notesStyle>
    <a:lvl1pPr marL="0" indent="0" algn="l" defTabSz="914400" rtl="0" eaLnBrk="1" latinLnBrk="0" hangingPunct="1">
      <a:lnSpc>
        <a:spcPct val="90000"/>
      </a:lnSpc>
      <a:spcAft>
        <a:spcPts val="600"/>
      </a:spcAft>
      <a:buFont typeface="Arial" panose="020B0604020202020204" pitchFamily="34" charset="0"/>
      <a:buNone/>
      <a:defRPr sz="1200" kern="1200">
        <a:solidFill>
          <a:schemeClr val="tx1"/>
        </a:solidFill>
        <a:latin typeface="+mn-lt"/>
        <a:ea typeface="+mn-ea"/>
        <a:cs typeface="+mn-cs"/>
      </a:defRPr>
    </a:lvl1pPr>
    <a:lvl2pPr marL="182880" indent="-137160" algn="l" defTabSz="914400" rtl="0" eaLnBrk="1" latinLnBrk="0" hangingPunct="1">
      <a:lnSpc>
        <a:spcPct val="90000"/>
      </a:lnSpc>
      <a:spcAft>
        <a:spcPts val="600"/>
      </a:spcAft>
      <a:buFont typeface="Wingdings" panose="05000000000000000000" pitchFamily="2" charset="2"/>
      <a:buChar char="§"/>
      <a:defRPr sz="1200" kern="1200">
        <a:solidFill>
          <a:schemeClr val="tx1"/>
        </a:solidFill>
        <a:latin typeface="+mn-lt"/>
        <a:ea typeface="+mn-ea"/>
        <a:cs typeface="+mn-cs"/>
      </a:defRPr>
    </a:lvl2pPr>
    <a:lvl3pPr marL="365760" indent="-137160" algn="l" defTabSz="914400" rtl="0" eaLnBrk="1" latinLnBrk="0" hangingPunct="1">
      <a:lnSpc>
        <a:spcPct val="90000"/>
      </a:lnSpc>
      <a:spcAft>
        <a:spcPts val="600"/>
      </a:spcAft>
      <a:buFont typeface="Arial" panose="020B0604020202020204" pitchFamily="34" charset="0"/>
      <a:buChar char="–"/>
      <a:defRPr sz="1200" kern="1200">
        <a:solidFill>
          <a:schemeClr val="tx1"/>
        </a:solidFill>
        <a:latin typeface="+mn-lt"/>
        <a:ea typeface="+mn-ea"/>
        <a:cs typeface="+mn-cs"/>
      </a:defRPr>
    </a:lvl3pPr>
    <a:lvl4pPr marL="548640" indent="-137160" algn="l" defTabSz="914400" rtl="0" eaLnBrk="1" latinLnBrk="0" hangingPunct="1">
      <a:lnSpc>
        <a:spcPct val="90000"/>
      </a:lnSpc>
      <a:spcAft>
        <a:spcPts val="600"/>
      </a:spcAft>
      <a:buFont typeface="Wingdings" panose="05000000000000000000" pitchFamily="2" charset="2"/>
      <a:buChar char="§"/>
      <a:defRPr sz="1200" kern="1200">
        <a:solidFill>
          <a:schemeClr val="tx1"/>
        </a:solidFill>
        <a:latin typeface="+mn-lt"/>
        <a:ea typeface="+mn-ea"/>
        <a:cs typeface="+mn-cs"/>
      </a:defRPr>
    </a:lvl4pPr>
    <a:lvl5pPr marL="731520" indent="-137160" algn="l" defTabSz="914400" rtl="0" eaLnBrk="1" latinLnBrk="0" hangingPunct="1">
      <a:lnSpc>
        <a:spcPct val="90000"/>
      </a:lnSpc>
      <a:spcAft>
        <a:spcPts val="600"/>
      </a:spcAft>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6687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35013" y="1268413"/>
            <a:ext cx="5826125" cy="3276600"/>
          </a:xfrm>
          <a:noFill/>
          <a:ln w="9525">
            <a:solidFill>
              <a:schemeClr val="tx1"/>
            </a:solidFill>
            <a:miter lim="800000"/>
            <a:headEnd/>
            <a:tailEnd/>
          </a:ln>
        </p:spPr>
      </p:sp>
      <p:sp>
        <p:nvSpPr>
          <p:cNvPr id="6" name="Notes Placeholder 5"/>
          <p:cNvSpPr>
            <a:spLocks noGrp="1" noChangeAspect="1"/>
          </p:cNvSpPr>
          <p:nvPr>
            <p:ph type="body" idx="1"/>
          </p:nvPr>
        </p:nvSpPr>
        <p:spPr>
          <a:xfrm>
            <a:off x="247759" y="4788933"/>
            <a:ext cx="6892463" cy="4068470"/>
          </a:xfrm>
        </p:spPr>
        <p:txBody>
          <a:bodyPr vert="horz" lIns="0" tIns="46589" rIns="0" bIns="46589" rtlCol="0">
            <a:normAutofit/>
          </a:bodyPr>
          <a:lstStyle/>
          <a:p>
            <a:endParaRPr lang="en-US" dirty="0"/>
          </a:p>
        </p:txBody>
      </p:sp>
      <p:sp>
        <p:nvSpPr>
          <p:cNvPr id="7" name="Rectangle 6"/>
          <p:cNvSpPr>
            <a:spLocks noChangeArrowheads="1"/>
          </p:cNvSpPr>
          <p:nvPr/>
        </p:nvSpPr>
        <p:spPr bwMode="auto">
          <a:xfrm>
            <a:off x="246663" y="491374"/>
            <a:ext cx="6893559" cy="284997"/>
          </a:xfrm>
          <a:prstGeom prst="rect">
            <a:avLst/>
          </a:prstGeom>
          <a:noFill/>
          <a:ln w="12700" algn="ctr">
            <a:noFill/>
            <a:miter lim="800000"/>
            <a:headEnd/>
            <a:tailEnd/>
          </a:ln>
        </p:spPr>
        <p:txBody>
          <a:bodyPr wrap="square" lIns="0" tIns="48267" rIns="0" bIns="48267">
            <a:spAutoFit/>
          </a:bodyPr>
          <a:lstStyle/>
          <a:p>
            <a:pPr defTabSz="930156">
              <a:spcBef>
                <a:spcPct val="0"/>
              </a:spcBef>
              <a:spcAft>
                <a:spcPct val="0"/>
              </a:spcAft>
              <a:defRPr/>
            </a:pPr>
            <a:r>
              <a:rPr lang="en-US" sz="1200" b="1" dirty="0">
                <a:solidFill>
                  <a:prstClr val="black"/>
                </a:solidFill>
                <a:latin typeface="Arial"/>
              </a:rPr>
              <a:t>Placeholder for text (substitute your own text; delete when not used)</a:t>
            </a:r>
          </a:p>
        </p:txBody>
      </p:sp>
    </p:spTree>
    <p:extLst>
      <p:ext uri="{BB962C8B-B14F-4D97-AF65-F5344CB8AC3E}">
        <p14:creationId xmlns:p14="http://schemas.microsoft.com/office/powerpoint/2010/main" val="3771239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Notes Placeholder 5"/>
          <p:cNvSpPr>
            <a:spLocks noGrp="1" noChangeAspect="1"/>
          </p:cNvSpPr>
          <p:nvPr>
            <p:ph type="body" idx="1"/>
          </p:nvPr>
        </p:nvSpPr>
        <p:spPr>
          <a:xfrm>
            <a:off x="242372" y="4710426"/>
            <a:ext cx="6742627" cy="4001774"/>
          </a:xfrm>
        </p:spPr>
        <p:txBody>
          <a:bodyPr vert="horz" lIns="0" tIns="45720" rIns="0" bIns="45720" rtlCol="0">
            <a:normAutofit/>
          </a:bodyPr>
          <a:lstStyle/>
          <a:p>
            <a:endParaRPr lang="en-US"/>
          </a:p>
        </p:txBody>
      </p:sp>
      <p:sp>
        <p:nvSpPr>
          <p:cNvPr id="7" name="Rectangle 6"/>
          <p:cNvSpPr>
            <a:spLocks noChangeArrowheads="1"/>
          </p:cNvSpPr>
          <p:nvPr/>
        </p:nvSpPr>
        <p:spPr bwMode="auto">
          <a:xfrm>
            <a:off x="241300" y="483318"/>
            <a:ext cx="6743699" cy="280325"/>
          </a:xfrm>
          <a:prstGeom prst="rect">
            <a:avLst/>
          </a:prstGeom>
          <a:noFill/>
          <a:ln w="12700" algn="ctr">
            <a:noFill/>
            <a:miter lim="800000"/>
            <a:headEnd/>
            <a:tailEnd/>
          </a:ln>
        </p:spPr>
        <p:txBody>
          <a:bodyPr wrap="square" lIns="0" tIns="47367" rIns="0" bIns="47367">
            <a:spAutoFit/>
          </a:bodyPr>
          <a:lstStyle/>
          <a:p>
            <a:pPr algn="l" defTabSz="912813">
              <a:lnSpc>
                <a:spcPct val="100000"/>
              </a:lnSpc>
              <a:spcBef>
                <a:spcPct val="0"/>
              </a:spcBef>
              <a:spcAft>
                <a:spcPct val="0"/>
              </a:spcAft>
            </a:pPr>
            <a:r>
              <a:rPr lang="en-US" sz="1200" b="1"/>
              <a:t>Placeholder for text (substitute your own text; delete when not used)</a:t>
            </a:r>
          </a:p>
        </p:txBody>
      </p:sp>
    </p:spTree>
    <p:extLst>
      <p:ext uri="{BB962C8B-B14F-4D97-AF65-F5344CB8AC3E}">
        <p14:creationId xmlns:p14="http://schemas.microsoft.com/office/powerpoint/2010/main" val="3771239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Notes Placeholder 5"/>
          <p:cNvSpPr>
            <a:spLocks noGrp="1" noChangeAspect="1"/>
          </p:cNvSpPr>
          <p:nvPr>
            <p:ph type="body" idx="1"/>
          </p:nvPr>
        </p:nvSpPr>
        <p:spPr>
          <a:xfrm>
            <a:off x="242372" y="4710426"/>
            <a:ext cx="6742627" cy="4001774"/>
          </a:xfrm>
        </p:spPr>
        <p:txBody>
          <a:bodyPr vert="horz" lIns="0" tIns="45720" rIns="0" bIns="45720" rtlCol="0">
            <a:normAutofit/>
          </a:bodyPr>
          <a:lstStyle/>
          <a:p>
            <a:endParaRPr lang="en-US" dirty="0"/>
          </a:p>
        </p:txBody>
      </p:sp>
      <p:sp>
        <p:nvSpPr>
          <p:cNvPr id="7" name="Rectangle 6"/>
          <p:cNvSpPr>
            <a:spLocks noChangeArrowheads="1"/>
          </p:cNvSpPr>
          <p:nvPr/>
        </p:nvSpPr>
        <p:spPr bwMode="auto">
          <a:xfrm>
            <a:off x="241300" y="483318"/>
            <a:ext cx="6743699" cy="280325"/>
          </a:xfrm>
          <a:prstGeom prst="rect">
            <a:avLst/>
          </a:prstGeom>
          <a:noFill/>
          <a:ln w="12700" algn="ctr">
            <a:noFill/>
            <a:miter lim="800000"/>
            <a:headEnd/>
            <a:tailEnd/>
          </a:ln>
        </p:spPr>
        <p:txBody>
          <a:bodyPr wrap="square" lIns="0" tIns="47367" rIns="0"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3771239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Notes Placeholder 5"/>
          <p:cNvSpPr>
            <a:spLocks noGrp="1" noChangeAspect="1"/>
          </p:cNvSpPr>
          <p:nvPr>
            <p:ph type="body" idx="1"/>
          </p:nvPr>
        </p:nvSpPr>
        <p:spPr>
          <a:xfrm>
            <a:off x="242372" y="4710426"/>
            <a:ext cx="6742627" cy="4001774"/>
          </a:xfrm>
        </p:spPr>
        <p:txBody>
          <a:bodyPr vert="horz" lIns="0" tIns="45720" rIns="0" bIns="45720" rtlCol="0">
            <a:normAutofit/>
          </a:bodyPr>
          <a:lstStyle/>
          <a:p>
            <a:endParaRPr lang="en-US" dirty="0"/>
          </a:p>
        </p:txBody>
      </p:sp>
      <p:sp>
        <p:nvSpPr>
          <p:cNvPr id="7" name="Rectangle 6"/>
          <p:cNvSpPr>
            <a:spLocks noChangeArrowheads="1"/>
          </p:cNvSpPr>
          <p:nvPr/>
        </p:nvSpPr>
        <p:spPr bwMode="auto">
          <a:xfrm>
            <a:off x="241300" y="483318"/>
            <a:ext cx="6743699" cy="280325"/>
          </a:xfrm>
          <a:prstGeom prst="rect">
            <a:avLst/>
          </a:prstGeom>
          <a:noFill/>
          <a:ln w="12700" algn="ctr">
            <a:noFill/>
            <a:miter lim="800000"/>
            <a:headEnd/>
            <a:tailEnd/>
          </a:ln>
        </p:spPr>
        <p:txBody>
          <a:bodyPr wrap="square" lIns="0" tIns="47367" rIns="0"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2072214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Notes Placeholder 5"/>
          <p:cNvSpPr>
            <a:spLocks noGrp="1" noChangeAspect="1"/>
          </p:cNvSpPr>
          <p:nvPr>
            <p:ph type="body" idx="1"/>
          </p:nvPr>
        </p:nvSpPr>
        <p:spPr>
          <a:xfrm>
            <a:off x="242372" y="4710426"/>
            <a:ext cx="6742627" cy="4001774"/>
          </a:xfrm>
        </p:spPr>
        <p:txBody>
          <a:bodyPr vert="horz" lIns="0" tIns="45720" rIns="0" bIns="45720" rtlCol="0">
            <a:normAutofit/>
          </a:bodyPr>
          <a:lstStyle/>
          <a:p>
            <a:endParaRPr lang="en-US" dirty="0"/>
          </a:p>
        </p:txBody>
      </p:sp>
      <p:sp>
        <p:nvSpPr>
          <p:cNvPr id="7" name="Rectangle 6"/>
          <p:cNvSpPr>
            <a:spLocks noChangeArrowheads="1"/>
          </p:cNvSpPr>
          <p:nvPr/>
        </p:nvSpPr>
        <p:spPr bwMode="auto">
          <a:xfrm>
            <a:off x="241300" y="483318"/>
            <a:ext cx="6743699" cy="280325"/>
          </a:xfrm>
          <a:prstGeom prst="rect">
            <a:avLst/>
          </a:prstGeom>
          <a:noFill/>
          <a:ln w="12700" algn="ctr">
            <a:noFill/>
            <a:miter lim="800000"/>
            <a:headEnd/>
            <a:tailEnd/>
          </a:ln>
        </p:spPr>
        <p:txBody>
          <a:bodyPr wrap="square" lIns="0" tIns="47367" rIns="0"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2072214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lang="en-US" sz="1800" dirty="0">
                <a:effectLst/>
                <a:latin typeface="Calibri" panose="020F0502020204030204" pitchFamily="34" charset="0"/>
                <a:ea typeface="Calibri" panose="020F0502020204030204" pitchFamily="34" charset="0"/>
              </a:rPr>
              <a:t>In October, JCCC conducted its annual risk assessment process.  The risk assessment process is a year-round effort utilized to quantify the list of risks previously identified by JCCC in today’s environment and account for emerging risks in the industry. By doing so, we can better determine where to concentrate our energies and budgets to ensure plans are in place. By conducting this survey each year, we are able to gauge our successes in prevention, preparedness, and mitigation as it relates to these hazards.  In an effort to continuously improve our program in </a:t>
            </a:r>
            <a:r>
              <a:rPr lang="en-US" sz="1800">
                <a:effectLst/>
                <a:latin typeface="Calibri" panose="020F0502020204030204" pitchFamily="34" charset="0"/>
                <a:ea typeface="Calibri" panose="020F0502020204030204" pitchFamily="34" charset="0"/>
              </a:rPr>
              <a:t>this ever-changing </a:t>
            </a:r>
            <a:r>
              <a:rPr lang="en-US" sz="1800" dirty="0">
                <a:effectLst/>
                <a:latin typeface="Calibri" panose="020F0502020204030204" pitchFamily="34" charset="0"/>
                <a:ea typeface="Calibri" panose="020F0502020204030204" pitchFamily="34" charset="0"/>
              </a:rPr>
              <a:t>risk environment, we engaged Gartner as the survey tool provider and added definitions to the risk catalog. Other improvements include 1) establishing Risk Owners to ensure risk reporting discussions also identify individuals responsible for managing each type of risk, as well as mitigation activities and early risk indicators; and 2) working with Cabinet to develop and complete Risk Response Planning Dashboards.</a:t>
            </a:r>
          </a:p>
        </p:txBody>
      </p:sp>
    </p:spTree>
    <p:extLst>
      <p:ext uri="{BB962C8B-B14F-4D97-AF65-F5344CB8AC3E}">
        <p14:creationId xmlns:p14="http://schemas.microsoft.com/office/powerpoint/2010/main" val="3907484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35013" y="1268413"/>
            <a:ext cx="5826125" cy="3276600"/>
          </a:xfrm>
          <a:noFill/>
          <a:ln w="9525">
            <a:solidFill>
              <a:schemeClr val="tx1"/>
            </a:solidFill>
            <a:miter lim="800000"/>
            <a:headEnd/>
            <a:tailEnd/>
          </a:ln>
        </p:spPr>
      </p:sp>
      <p:sp>
        <p:nvSpPr>
          <p:cNvPr id="6" name="Notes Placeholder 5"/>
          <p:cNvSpPr>
            <a:spLocks noGrp="1" noChangeAspect="1"/>
          </p:cNvSpPr>
          <p:nvPr>
            <p:ph type="body" idx="1"/>
          </p:nvPr>
        </p:nvSpPr>
        <p:spPr>
          <a:xfrm>
            <a:off x="247759" y="4788933"/>
            <a:ext cx="6892463" cy="4068470"/>
          </a:xfrm>
        </p:spPr>
        <p:txBody>
          <a:bodyPr vert="horz" lIns="0" tIns="46589" rIns="0" bIns="46589" rtlCol="0">
            <a:normAutofit/>
          </a:bodyPr>
          <a:lstStyle/>
          <a:p>
            <a:endParaRPr lang="en-US" dirty="0"/>
          </a:p>
        </p:txBody>
      </p:sp>
      <p:sp>
        <p:nvSpPr>
          <p:cNvPr id="7" name="Rectangle 6"/>
          <p:cNvSpPr>
            <a:spLocks noChangeArrowheads="1"/>
          </p:cNvSpPr>
          <p:nvPr/>
        </p:nvSpPr>
        <p:spPr bwMode="auto">
          <a:xfrm>
            <a:off x="246663" y="491374"/>
            <a:ext cx="6893559" cy="284997"/>
          </a:xfrm>
          <a:prstGeom prst="rect">
            <a:avLst/>
          </a:prstGeom>
          <a:noFill/>
          <a:ln w="12700" algn="ctr">
            <a:noFill/>
            <a:miter lim="800000"/>
            <a:headEnd/>
            <a:tailEnd/>
          </a:ln>
        </p:spPr>
        <p:txBody>
          <a:bodyPr wrap="square" lIns="0" tIns="48267" rIns="0" bIns="48267">
            <a:spAutoFit/>
          </a:bodyPr>
          <a:lstStyle/>
          <a:p>
            <a:pPr defTabSz="930156">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1959233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139700" y="1616075"/>
            <a:ext cx="7416800" cy="4173538"/>
          </a:xfrm>
          <a:noFill/>
          <a:ln w="9525">
            <a:solidFill>
              <a:schemeClr val="tx1"/>
            </a:solidFill>
            <a:miter lim="800000"/>
            <a:headEnd/>
            <a:tailEnd/>
          </a:ln>
        </p:spPr>
      </p:sp>
      <p:sp>
        <p:nvSpPr>
          <p:cNvPr id="6" name="Notes Placeholder 5"/>
          <p:cNvSpPr>
            <a:spLocks noGrp="1" noChangeAspect="1"/>
          </p:cNvSpPr>
          <p:nvPr>
            <p:ph type="body" idx="1"/>
          </p:nvPr>
        </p:nvSpPr>
        <p:spPr>
          <a:xfrm>
            <a:off x="242373" y="6100388"/>
            <a:ext cx="6742627" cy="5182625"/>
          </a:xfrm>
        </p:spPr>
        <p:txBody>
          <a:bodyPr vert="horz" lIns="0" tIns="45720" rIns="0" bIns="45720" rtlCol="0">
            <a:normAutofit/>
          </a:bodyPr>
          <a:lstStyle/>
          <a:p>
            <a:endParaRPr lang="en-US"/>
          </a:p>
        </p:txBody>
      </p:sp>
      <p:sp>
        <p:nvSpPr>
          <p:cNvPr id="7" name="Rectangle 6"/>
          <p:cNvSpPr>
            <a:spLocks noChangeArrowheads="1"/>
          </p:cNvSpPr>
          <p:nvPr/>
        </p:nvSpPr>
        <p:spPr bwMode="auto">
          <a:xfrm>
            <a:off x="241301" y="625937"/>
            <a:ext cx="6743699" cy="280325"/>
          </a:xfrm>
          <a:prstGeom prst="rect">
            <a:avLst/>
          </a:prstGeom>
          <a:noFill/>
          <a:ln w="12700" algn="ctr">
            <a:noFill/>
            <a:miter lim="800000"/>
            <a:headEnd/>
            <a:tailEnd/>
          </a:ln>
        </p:spPr>
        <p:txBody>
          <a:bodyPr wrap="square" lIns="0" tIns="47367" rIns="0" bIns="47367">
            <a:spAutoFit/>
          </a:bodyPr>
          <a:lstStyle/>
          <a:p>
            <a:pPr algn="l" defTabSz="912813">
              <a:lnSpc>
                <a:spcPct val="100000"/>
              </a:lnSpc>
              <a:spcBef>
                <a:spcPct val="0"/>
              </a:spcBef>
              <a:spcAft>
                <a:spcPct val="0"/>
              </a:spcAft>
            </a:pPr>
            <a:r>
              <a:rPr lang="en-US" sz="1200" b="1"/>
              <a:t>Placeholder for text (substitute your own text; delete when not used)</a:t>
            </a:r>
          </a:p>
        </p:txBody>
      </p:sp>
    </p:spTree>
    <p:extLst>
      <p:ext uri="{BB962C8B-B14F-4D97-AF65-F5344CB8AC3E}">
        <p14:creationId xmlns:p14="http://schemas.microsoft.com/office/powerpoint/2010/main" val="4241726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139700" y="1616075"/>
            <a:ext cx="7416800" cy="4173538"/>
          </a:xfrm>
          <a:noFill/>
          <a:ln w="9525">
            <a:solidFill>
              <a:schemeClr val="tx1"/>
            </a:solidFill>
            <a:miter lim="800000"/>
            <a:headEnd/>
            <a:tailEnd/>
          </a:ln>
        </p:spPr>
      </p:sp>
      <p:sp>
        <p:nvSpPr>
          <p:cNvPr id="6" name="Notes Placeholder 5"/>
          <p:cNvSpPr>
            <a:spLocks noGrp="1" noChangeAspect="1"/>
          </p:cNvSpPr>
          <p:nvPr>
            <p:ph type="body" idx="1"/>
          </p:nvPr>
        </p:nvSpPr>
        <p:spPr>
          <a:xfrm>
            <a:off x="242373" y="6100388"/>
            <a:ext cx="6742627" cy="5182625"/>
          </a:xfrm>
        </p:spPr>
        <p:txBody>
          <a:bodyPr vert="horz" lIns="0" tIns="45720" rIns="0" bIns="45720" rtlCol="0">
            <a:normAutofit/>
          </a:bodyPr>
          <a:lstStyle/>
          <a:p>
            <a:endParaRPr lang="en-US"/>
          </a:p>
        </p:txBody>
      </p:sp>
      <p:sp>
        <p:nvSpPr>
          <p:cNvPr id="7" name="Rectangle 6"/>
          <p:cNvSpPr>
            <a:spLocks noChangeArrowheads="1"/>
          </p:cNvSpPr>
          <p:nvPr/>
        </p:nvSpPr>
        <p:spPr bwMode="auto">
          <a:xfrm>
            <a:off x="241301" y="625937"/>
            <a:ext cx="6743699" cy="280325"/>
          </a:xfrm>
          <a:prstGeom prst="rect">
            <a:avLst/>
          </a:prstGeom>
          <a:noFill/>
          <a:ln w="12700" algn="ctr">
            <a:noFill/>
            <a:miter lim="800000"/>
            <a:headEnd/>
            <a:tailEnd/>
          </a:ln>
        </p:spPr>
        <p:txBody>
          <a:bodyPr wrap="square" lIns="0" tIns="47367" rIns="0" bIns="47367">
            <a:spAutoFit/>
          </a:bodyPr>
          <a:lstStyle/>
          <a:p>
            <a:pPr algn="l" defTabSz="912813">
              <a:lnSpc>
                <a:spcPct val="100000"/>
              </a:lnSpc>
              <a:spcBef>
                <a:spcPct val="0"/>
              </a:spcBef>
              <a:spcAft>
                <a:spcPct val="0"/>
              </a:spcAft>
            </a:pPr>
            <a:r>
              <a:rPr lang="en-US" sz="1200" b="1"/>
              <a:t>Placeholder for text (substitute your own text; delete when not used)</a:t>
            </a:r>
          </a:p>
        </p:txBody>
      </p:sp>
    </p:spTree>
    <p:extLst>
      <p:ext uri="{BB962C8B-B14F-4D97-AF65-F5344CB8AC3E}">
        <p14:creationId xmlns:p14="http://schemas.microsoft.com/office/powerpoint/2010/main" val="1811437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Notes Placeholder 5"/>
          <p:cNvSpPr>
            <a:spLocks noGrp="1" noChangeAspect="1"/>
          </p:cNvSpPr>
          <p:nvPr>
            <p:ph type="body" idx="1"/>
          </p:nvPr>
        </p:nvSpPr>
        <p:spPr>
          <a:xfrm>
            <a:off x="242372" y="4710426"/>
            <a:ext cx="6742627" cy="4001774"/>
          </a:xfrm>
        </p:spPr>
        <p:txBody>
          <a:bodyPr vert="horz" lIns="0" tIns="45720" rIns="0" bIns="45720" rtlCol="0">
            <a:normAutofit/>
          </a:bodyPr>
          <a:lstStyle/>
          <a:p>
            <a:endParaRPr lang="en-US" dirty="0"/>
          </a:p>
        </p:txBody>
      </p:sp>
      <p:sp>
        <p:nvSpPr>
          <p:cNvPr id="7" name="Rectangle 6"/>
          <p:cNvSpPr>
            <a:spLocks noChangeArrowheads="1"/>
          </p:cNvSpPr>
          <p:nvPr/>
        </p:nvSpPr>
        <p:spPr bwMode="auto">
          <a:xfrm>
            <a:off x="241300" y="483318"/>
            <a:ext cx="6743699" cy="280325"/>
          </a:xfrm>
          <a:prstGeom prst="rect">
            <a:avLst/>
          </a:prstGeom>
          <a:noFill/>
          <a:ln w="12700" algn="ctr">
            <a:noFill/>
            <a:miter lim="800000"/>
            <a:headEnd/>
            <a:tailEnd/>
          </a:ln>
        </p:spPr>
        <p:txBody>
          <a:bodyPr wrap="square" lIns="0" tIns="47367" rIns="0"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2072214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35013" y="1268413"/>
            <a:ext cx="5826125" cy="3276600"/>
          </a:xfrm>
          <a:noFill/>
          <a:ln w="9525">
            <a:solidFill>
              <a:schemeClr val="tx1"/>
            </a:solidFill>
            <a:miter lim="800000"/>
            <a:headEnd/>
            <a:tailEnd/>
          </a:ln>
        </p:spPr>
      </p:sp>
      <p:sp>
        <p:nvSpPr>
          <p:cNvPr id="6" name="Notes Placeholder 5"/>
          <p:cNvSpPr>
            <a:spLocks noGrp="1" noChangeAspect="1"/>
          </p:cNvSpPr>
          <p:nvPr>
            <p:ph type="body" idx="1"/>
          </p:nvPr>
        </p:nvSpPr>
        <p:spPr>
          <a:xfrm>
            <a:off x="247759" y="4788933"/>
            <a:ext cx="6892463" cy="4068470"/>
          </a:xfrm>
        </p:spPr>
        <p:txBody>
          <a:bodyPr vert="horz" lIns="0" tIns="46589" rIns="0" bIns="46589" rtlCol="0">
            <a:normAutofit/>
          </a:bodyPr>
          <a:lstStyle/>
          <a:p>
            <a:endParaRPr lang="en-US" dirty="0"/>
          </a:p>
        </p:txBody>
      </p:sp>
      <p:sp>
        <p:nvSpPr>
          <p:cNvPr id="7" name="Rectangle 6"/>
          <p:cNvSpPr>
            <a:spLocks noChangeArrowheads="1"/>
          </p:cNvSpPr>
          <p:nvPr/>
        </p:nvSpPr>
        <p:spPr bwMode="auto">
          <a:xfrm>
            <a:off x="246663" y="491374"/>
            <a:ext cx="6893559" cy="284997"/>
          </a:xfrm>
          <a:prstGeom prst="rect">
            <a:avLst/>
          </a:prstGeom>
          <a:noFill/>
          <a:ln w="12700" algn="ctr">
            <a:noFill/>
            <a:miter lim="800000"/>
            <a:headEnd/>
            <a:tailEnd/>
          </a:ln>
        </p:spPr>
        <p:txBody>
          <a:bodyPr wrap="square" lIns="0" tIns="48267" rIns="0" bIns="48267">
            <a:spAutoFit/>
          </a:bodyPr>
          <a:lstStyle/>
          <a:p>
            <a:pPr defTabSz="930156">
              <a:spcBef>
                <a:spcPct val="0"/>
              </a:spcBef>
              <a:spcAft>
                <a:spcPct val="0"/>
              </a:spcAft>
              <a:defRPr/>
            </a:pPr>
            <a:r>
              <a:rPr lang="en-US" sz="1200" b="1" dirty="0">
                <a:solidFill>
                  <a:prstClr val="black"/>
                </a:solidFill>
                <a:latin typeface="Arial"/>
              </a:rPr>
              <a:t>Placeholder for text (substitute your own text; delete when not used)</a:t>
            </a:r>
          </a:p>
        </p:txBody>
      </p:sp>
    </p:spTree>
    <p:extLst>
      <p:ext uri="{BB962C8B-B14F-4D97-AF65-F5344CB8AC3E}">
        <p14:creationId xmlns:p14="http://schemas.microsoft.com/office/powerpoint/2010/main" val="3940278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35013" y="1268413"/>
            <a:ext cx="5826125" cy="3276600"/>
          </a:xfrm>
          <a:noFill/>
          <a:ln w="9525">
            <a:solidFill>
              <a:schemeClr val="tx1"/>
            </a:solidFill>
            <a:miter lim="800000"/>
            <a:headEnd/>
            <a:tailEnd/>
          </a:ln>
        </p:spPr>
      </p:sp>
      <p:sp>
        <p:nvSpPr>
          <p:cNvPr id="6" name="Notes Placeholder 5"/>
          <p:cNvSpPr>
            <a:spLocks noGrp="1" noChangeAspect="1"/>
          </p:cNvSpPr>
          <p:nvPr>
            <p:ph type="body" idx="1"/>
          </p:nvPr>
        </p:nvSpPr>
        <p:spPr>
          <a:xfrm>
            <a:off x="247759" y="4788933"/>
            <a:ext cx="6892463" cy="4068470"/>
          </a:xfrm>
        </p:spPr>
        <p:txBody>
          <a:bodyPr vert="horz" lIns="0" tIns="46589" rIns="0" bIns="46589" rtlCol="0">
            <a:normAutofit/>
          </a:bodyPr>
          <a:lstStyle/>
          <a:p>
            <a:endParaRPr lang="en-US" dirty="0"/>
          </a:p>
        </p:txBody>
      </p:sp>
      <p:sp>
        <p:nvSpPr>
          <p:cNvPr id="7" name="Rectangle 6"/>
          <p:cNvSpPr>
            <a:spLocks noChangeArrowheads="1"/>
          </p:cNvSpPr>
          <p:nvPr/>
        </p:nvSpPr>
        <p:spPr bwMode="auto">
          <a:xfrm>
            <a:off x="246663" y="491374"/>
            <a:ext cx="6893559" cy="284997"/>
          </a:xfrm>
          <a:prstGeom prst="rect">
            <a:avLst/>
          </a:prstGeom>
          <a:noFill/>
          <a:ln w="12700" algn="ctr">
            <a:noFill/>
            <a:miter lim="800000"/>
            <a:headEnd/>
            <a:tailEnd/>
          </a:ln>
        </p:spPr>
        <p:txBody>
          <a:bodyPr wrap="square" lIns="0" tIns="48267" rIns="0" bIns="48267">
            <a:spAutoFit/>
          </a:bodyPr>
          <a:lstStyle/>
          <a:p>
            <a:pPr defTabSz="930156">
              <a:spcBef>
                <a:spcPct val="0"/>
              </a:spcBef>
              <a:spcAft>
                <a:spcPct val="0"/>
              </a:spcAft>
              <a:defRPr/>
            </a:pPr>
            <a:r>
              <a:rPr lang="en-US" sz="1200" b="1" dirty="0">
                <a:solidFill>
                  <a:prstClr val="black"/>
                </a:solidFill>
                <a:latin typeface="Arial"/>
              </a:rPr>
              <a:t>Placeholder for text (substitute your own text; delete when not used)</a:t>
            </a:r>
          </a:p>
        </p:txBody>
      </p:sp>
    </p:spTree>
    <p:extLst>
      <p:ext uri="{BB962C8B-B14F-4D97-AF65-F5344CB8AC3E}">
        <p14:creationId xmlns:p14="http://schemas.microsoft.com/office/powerpoint/2010/main" val="1839121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mage Placeholder 4"/>
          <p:cNvSpPr>
            <a:spLocks noGrp="1" noRot="1" noChangeAspect="1"/>
          </p:cNvSpPr>
          <p:nvPr>
            <p:ph type="sldImg"/>
          </p:nvPr>
        </p:nvSpPr>
        <p:spPr>
          <a:xfrm>
            <a:off x="704850" y="1247775"/>
            <a:ext cx="5727700" cy="3222625"/>
          </a:xfrm>
          <a:noFill/>
          <a:ln w="9525">
            <a:solidFill>
              <a:schemeClr val="tx1"/>
            </a:solidFill>
            <a:miter lim="800000"/>
            <a:headEnd/>
            <a:tailEnd/>
          </a:ln>
        </p:spPr>
      </p:sp>
      <p:sp>
        <p:nvSpPr>
          <p:cNvPr id="6" name="Notes Placeholder 5"/>
          <p:cNvSpPr>
            <a:spLocks noGrp="1" noChangeAspect="1"/>
          </p:cNvSpPr>
          <p:nvPr>
            <p:ph type="body" idx="1"/>
          </p:nvPr>
        </p:nvSpPr>
        <p:spPr>
          <a:xfrm>
            <a:off x="242372" y="4710426"/>
            <a:ext cx="6742627" cy="4001774"/>
          </a:xfrm>
        </p:spPr>
        <p:txBody>
          <a:bodyPr vert="horz" lIns="0" tIns="45720" rIns="0" bIns="45720" rtlCol="0">
            <a:normAutofit/>
          </a:bodyPr>
          <a:lstStyle/>
          <a:p>
            <a:endParaRPr lang="en-US" dirty="0"/>
          </a:p>
        </p:txBody>
      </p:sp>
      <p:sp>
        <p:nvSpPr>
          <p:cNvPr id="7" name="Rectangle 6"/>
          <p:cNvSpPr>
            <a:spLocks noChangeArrowheads="1"/>
          </p:cNvSpPr>
          <p:nvPr/>
        </p:nvSpPr>
        <p:spPr bwMode="auto">
          <a:xfrm>
            <a:off x="241300" y="483318"/>
            <a:ext cx="6743699" cy="280325"/>
          </a:xfrm>
          <a:prstGeom prst="rect">
            <a:avLst/>
          </a:prstGeom>
          <a:noFill/>
          <a:ln w="12700" algn="ctr">
            <a:noFill/>
            <a:miter lim="800000"/>
            <a:headEnd/>
            <a:tailEnd/>
          </a:ln>
        </p:spPr>
        <p:txBody>
          <a:bodyPr wrap="square" lIns="0" tIns="47367" rIns="0" bIns="47367">
            <a:spAutoFit/>
          </a:bodyPr>
          <a:lstStyle/>
          <a:p>
            <a:pPr algn="l" defTabSz="912813">
              <a:lnSpc>
                <a:spcPct val="100000"/>
              </a:lnSpc>
              <a:spcBef>
                <a:spcPct val="0"/>
              </a:spcBef>
              <a:spcAft>
                <a:spcPct val="0"/>
              </a:spcAft>
            </a:pPr>
            <a:r>
              <a:rPr lang="en-US" sz="1200" b="1" dirty="0"/>
              <a:t>Placeholder for text (substitute your own text; delete when not used)</a:t>
            </a:r>
          </a:p>
        </p:txBody>
      </p:sp>
    </p:spTree>
    <p:extLst>
      <p:ext uri="{BB962C8B-B14F-4D97-AF65-F5344CB8AC3E}">
        <p14:creationId xmlns:p14="http://schemas.microsoft.com/office/powerpoint/2010/main" val="2072214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2"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r>
              <a:rPr lang="en-US"/>
              <a:t>Click to edit Master title style</a:t>
            </a:r>
          </a:p>
        </p:txBody>
      </p:sp>
      <p:sp>
        <p:nvSpPr>
          <p:cNvPr id="11" name="Focus Frame 2"/>
          <p:cNvSpPr>
            <a:spLocks noChangeAspect="1"/>
          </p:cNvSpPr>
          <p:nvPr userDrawn="1"/>
        </p:nvSpPr>
        <p:spPr bwMode="auto">
          <a:xfrm>
            <a:off x="7058822"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5" name="Focus Frame 2"/>
          <p:cNvSpPr>
            <a:spLocks noChangeAspect="1"/>
          </p:cNvSpPr>
          <p:nvPr userDrawn="1"/>
        </p:nvSpPr>
        <p:spPr bwMode="auto">
          <a:xfrm>
            <a:off x="1588464"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black">
          <a:xfrm>
            <a:off x="9686167" y="5975402"/>
            <a:ext cx="2057400" cy="469087"/>
          </a:xfrm>
          <a:prstGeom prst="rect">
            <a:avLst/>
          </a:prstGeom>
        </p:spPr>
      </p:pic>
      <p:sp>
        <p:nvSpPr>
          <p:cNvPr id="17" name="TextBox 16"/>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D3D3D3"/>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D3D3D3"/>
              </a:solidFill>
              <a:ea typeface="Arial Unicode MS" pitchFamily="34" charset="-128"/>
              <a:cs typeface="Arial Unicode MS" pitchFamily="34" charset="-128"/>
            </a:endParaRPr>
          </a:p>
        </p:txBody>
      </p:sp>
    </p:spTree>
    <p:extLst>
      <p:ext uri="{BB962C8B-B14F-4D97-AF65-F5344CB8AC3E}">
        <p14:creationId xmlns:p14="http://schemas.microsoft.com/office/powerpoint/2010/main" val="8077582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10" name="Text Placeholder 11"/>
          <p:cNvSpPr>
            <a:spLocks noGrp="1"/>
          </p:cNvSpPr>
          <p:nvPr>
            <p:ph type="body" sz="quarter" idx="17"/>
          </p:nvPr>
        </p:nvSpPr>
        <p:spPr>
          <a:xfrm>
            <a:off x="457200" y="1527175"/>
            <a:ext cx="2563495" cy="4460875"/>
          </a:xfrm>
          <a:noFill/>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p:cNvSpPr>
            <a:spLocks noGrp="1"/>
          </p:cNvSpPr>
          <p:nvPr>
            <p:ph type="body" sz="quarter" idx="18"/>
          </p:nvPr>
        </p:nvSpPr>
        <p:spPr>
          <a:xfrm>
            <a:off x="3375342" y="1527175"/>
            <a:ext cx="2563495" cy="4460875"/>
          </a:xfrm>
          <a:noFill/>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p:cNvSpPr>
            <a:spLocks noGrp="1"/>
          </p:cNvSpPr>
          <p:nvPr>
            <p:ph type="body" sz="quarter" idx="19"/>
          </p:nvPr>
        </p:nvSpPr>
        <p:spPr>
          <a:xfrm>
            <a:off x="6254752" y="1527175"/>
            <a:ext cx="2563495" cy="4460875"/>
          </a:xfrm>
          <a:noFill/>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20"/>
          </p:nvPr>
        </p:nvSpPr>
        <p:spPr>
          <a:xfrm>
            <a:off x="9169718" y="1527175"/>
            <a:ext cx="2563495" cy="4460875"/>
          </a:xfrm>
          <a:noFill/>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571058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Quote/photo white bkgrn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3" name="Title 2"/>
          <p:cNvSpPr>
            <a:spLocks noGrp="1"/>
          </p:cNvSpPr>
          <p:nvPr>
            <p:ph type="title" hasCustomPrompt="1"/>
          </p:nvPr>
        </p:nvSpPr>
        <p:spPr>
          <a:xfrm>
            <a:off x="1092085" y="923926"/>
            <a:ext cx="4962768" cy="4545804"/>
          </a:xfrm>
        </p:spPr>
        <p:txBody>
          <a:bodyPr anchor="ctr" anchorCtr="0"/>
          <a:lstStyle>
            <a:lvl1pPr marL="228600" indent="-228600">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auto">
          <a:xfrm>
            <a:off x="6426219"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a:solidFill>
                <a:srgbClr val="FFFFFF"/>
              </a:solidFill>
              <a:ea typeface="Arial Unicode MS" pitchFamily="34" charset="-128"/>
              <a:cs typeface="Arial Unicode MS" pitchFamily="34" charset="-128"/>
            </a:endParaRPr>
          </a:p>
        </p:txBody>
      </p:sp>
      <p:sp>
        <p:nvSpPr>
          <p:cNvPr id="16" name="Rectangle 15"/>
          <p:cNvSpPr>
            <a:spLocks noChangeAspect="1"/>
          </p:cNvSpPr>
          <p:nvPr userDrawn="1"/>
        </p:nvSpPr>
        <p:spPr bwMode="auto">
          <a:xfrm>
            <a:off x="473765"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a:solidFill>
                <a:srgbClr val="FFFFFF"/>
              </a:solidFill>
              <a:ea typeface="Arial Unicode MS" pitchFamily="34" charset="-128"/>
              <a:cs typeface="Arial Unicode MS" pitchFamily="34" charset="-128"/>
            </a:endParaRPr>
          </a:p>
        </p:txBody>
      </p:sp>
    </p:spTree>
    <p:extLst>
      <p:ext uri="{BB962C8B-B14F-4D97-AF65-F5344CB8AC3E}">
        <p14:creationId xmlns:p14="http://schemas.microsoft.com/office/powerpoint/2010/main" val="4070779407"/>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Roadmap">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61951"/>
            <a:ext cx="10970683" cy="593869"/>
          </a:xfrm>
          <a:prstGeom prst="rect">
            <a:avLst/>
          </a:prstGeom>
        </p:spPr>
        <p:txBody>
          <a:bodyPr lIns="0" anchor="b" anchorCtr="0"/>
          <a:lstStyle>
            <a:lvl1pPr>
              <a:defRPr sz="2400">
                <a:solidFill>
                  <a:schemeClr val="accent1"/>
                </a:solidFill>
                <a:latin typeface="Arial" panose="020B0604020202020204" pitchFamily="34" charset="0"/>
                <a:cs typeface="Arial" panose="020B0604020202020204" pitchFamily="34" charset="0"/>
              </a:defRPr>
            </a:lvl1pPr>
          </a:lstStyle>
          <a:p>
            <a:r>
              <a:rPr lang="en-US"/>
              <a:t>Include This Roadmap Layout or the Agenda Layout</a:t>
            </a:r>
          </a:p>
        </p:txBody>
      </p:sp>
      <p:sp>
        <p:nvSpPr>
          <p:cNvPr id="7" name="Text Placeholder 6"/>
          <p:cNvSpPr>
            <a:spLocks noGrp="1"/>
          </p:cNvSpPr>
          <p:nvPr>
            <p:ph type="body" sz="quarter" idx="19" hasCustomPrompt="1"/>
          </p:nvPr>
        </p:nvSpPr>
        <p:spPr>
          <a:xfrm>
            <a:off x="3419929" y="2466977"/>
            <a:ext cx="2539700" cy="1038225"/>
          </a:xfrm>
          <a:prstGeom prst="rect">
            <a:avLst/>
          </a:prstGeom>
          <a:ln>
            <a:solidFill>
              <a:schemeClr val="accent1"/>
            </a:solidFill>
          </a:ln>
        </p:spPr>
        <p:txBody>
          <a:bodyPr lIns="91440" tIns="91440" rIns="91440" bIns="91440" anchor="t" anchorCtr="0"/>
          <a:lstStyle>
            <a:lvl1pPr marL="0" indent="0" algn="l">
              <a:buNone/>
              <a:defRPr sz="1600">
                <a:solidFill>
                  <a:schemeClr val="bg1">
                    <a:lumMod val="50000"/>
                  </a:schemeClr>
                </a:solidFill>
              </a:defRPr>
            </a:lvl1pPr>
            <a:lvl2pPr marL="209550" indent="0">
              <a:buNone/>
              <a:defRPr>
                <a:solidFill>
                  <a:schemeClr val="bg1">
                    <a:lumMod val="50000"/>
                  </a:schemeClr>
                </a:solidFill>
              </a:defRPr>
            </a:lvl2pPr>
            <a:lvl3pPr marL="400050" indent="0">
              <a:buNone/>
              <a:defRPr>
                <a:solidFill>
                  <a:schemeClr val="bg1">
                    <a:lumMod val="50000"/>
                  </a:schemeClr>
                </a:solidFill>
              </a:defRPr>
            </a:lvl3pPr>
            <a:lvl4pPr marL="595313" indent="0">
              <a:buNone/>
              <a:defRPr>
                <a:solidFill>
                  <a:schemeClr val="bg1">
                    <a:lumMod val="50000"/>
                  </a:schemeClr>
                </a:solidFill>
              </a:defRPr>
            </a:lvl4pPr>
            <a:lvl5pPr marL="790575" indent="0">
              <a:buNone/>
              <a:defRPr>
                <a:solidFill>
                  <a:schemeClr val="bg1">
                    <a:lumMod val="50000"/>
                  </a:schemeClr>
                </a:solidFill>
              </a:defRPr>
            </a:lvl5pPr>
          </a:lstStyle>
          <a:p>
            <a:pPr lvl="0"/>
            <a:r>
              <a:rPr lang="en-US"/>
              <a:t>Text [Arial 16]</a:t>
            </a:r>
          </a:p>
        </p:txBody>
      </p:sp>
      <p:sp>
        <p:nvSpPr>
          <p:cNvPr id="14" name="Text Placeholder 6"/>
          <p:cNvSpPr>
            <a:spLocks noGrp="1"/>
          </p:cNvSpPr>
          <p:nvPr>
            <p:ph type="body" sz="quarter" idx="20" hasCustomPrompt="1"/>
          </p:nvPr>
        </p:nvSpPr>
        <p:spPr>
          <a:xfrm>
            <a:off x="6230256" y="2466977"/>
            <a:ext cx="2539700" cy="1038225"/>
          </a:xfrm>
          <a:prstGeom prst="rect">
            <a:avLst/>
          </a:prstGeom>
          <a:ln>
            <a:solidFill>
              <a:schemeClr val="accent1"/>
            </a:solidFill>
          </a:ln>
        </p:spPr>
        <p:txBody>
          <a:bodyPr lIns="91440" tIns="91440" rIns="91440" bIns="91440" anchor="t" anchorCtr="0"/>
          <a:lstStyle>
            <a:lvl1pPr marL="0" indent="0" algn="l">
              <a:buNone/>
              <a:defRPr sz="1600">
                <a:solidFill>
                  <a:schemeClr val="bg1">
                    <a:lumMod val="50000"/>
                  </a:schemeClr>
                </a:solidFill>
              </a:defRPr>
            </a:lvl1pPr>
            <a:lvl2pPr marL="209550" indent="0">
              <a:buNone/>
              <a:defRPr>
                <a:solidFill>
                  <a:schemeClr val="bg1">
                    <a:lumMod val="50000"/>
                  </a:schemeClr>
                </a:solidFill>
              </a:defRPr>
            </a:lvl2pPr>
            <a:lvl3pPr marL="400050" indent="0">
              <a:buNone/>
              <a:defRPr>
                <a:solidFill>
                  <a:schemeClr val="bg1">
                    <a:lumMod val="50000"/>
                  </a:schemeClr>
                </a:solidFill>
              </a:defRPr>
            </a:lvl3pPr>
            <a:lvl4pPr marL="595313" indent="0">
              <a:buNone/>
              <a:defRPr>
                <a:solidFill>
                  <a:schemeClr val="bg1">
                    <a:lumMod val="50000"/>
                  </a:schemeClr>
                </a:solidFill>
              </a:defRPr>
            </a:lvl4pPr>
            <a:lvl5pPr marL="790575" indent="0">
              <a:buNone/>
              <a:defRPr>
                <a:solidFill>
                  <a:schemeClr val="bg1">
                    <a:lumMod val="50000"/>
                  </a:schemeClr>
                </a:solidFill>
              </a:defRPr>
            </a:lvl5pPr>
          </a:lstStyle>
          <a:p>
            <a:pPr lvl="0"/>
            <a:r>
              <a:rPr lang="en-US"/>
              <a:t>Text [Arial 16]</a:t>
            </a:r>
          </a:p>
        </p:txBody>
      </p:sp>
      <p:sp>
        <p:nvSpPr>
          <p:cNvPr id="15" name="Text Placeholder 6"/>
          <p:cNvSpPr>
            <a:spLocks noGrp="1"/>
          </p:cNvSpPr>
          <p:nvPr>
            <p:ph type="body" sz="quarter" idx="21" hasCustomPrompt="1"/>
          </p:nvPr>
        </p:nvSpPr>
        <p:spPr>
          <a:xfrm>
            <a:off x="9040584" y="2466977"/>
            <a:ext cx="2539700" cy="1038225"/>
          </a:xfrm>
          <a:prstGeom prst="rect">
            <a:avLst/>
          </a:prstGeom>
          <a:ln>
            <a:solidFill>
              <a:schemeClr val="accent1"/>
            </a:solidFill>
          </a:ln>
        </p:spPr>
        <p:txBody>
          <a:bodyPr lIns="91440" tIns="91440" rIns="91440" bIns="91440" anchor="t" anchorCtr="0"/>
          <a:lstStyle>
            <a:lvl1pPr marL="0" indent="0" algn="l">
              <a:buNone/>
              <a:defRPr sz="1600">
                <a:solidFill>
                  <a:schemeClr val="bg1">
                    <a:lumMod val="50000"/>
                  </a:schemeClr>
                </a:solidFill>
              </a:defRPr>
            </a:lvl1pPr>
            <a:lvl2pPr marL="209550" indent="0">
              <a:buNone/>
              <a:defRPr>
                <a:solidFill>
                  <a:schemeClr val="bg1">
                    <a:lumMod val="50000"/>
                  </a:schemeClr>
                </a:solidFill>
              </a:defRPr>
            </a:lvl2pPr>
            <a:lvl3pPr marL="400050" indent="0">
              <a:buNone/>
              <a:defRPr>
                <a:solidFill>
                  <a:schemeClr val="bg1">
                    <a:lumMod val="50000"/>
                  </a:schemeClr>
                </a:solidFill>
              </a:defRPr>
            </a:lvl3pPr>
            <a:lvl4pPr marL="595313" indent="0">
              <a:buNone/>
              <a:defRPr>
                <a:solidFill>
                  <a:schemeClr val="bg1">
                    <a:lumMod val="50000"/>
                  </a:schemeClr>
                </a:solidFill>
              </a:defRPr>
            </a:lvl4pPr>
            <a:lvl5pPr marL="790575" indent="0">
              <a:buNone/>
              <a:defRPr>
                <a:solidFill>
                  <a:schemeClr val="bg1">
                    <a:lumMod val="50000"/>
                  </a:schemeClr>
                </a:solidFill>
              </a:defRPr>
            </a:lvl5pPr>
          </a:lstStyle>
          <a:p>
            <a:pPr lvl="0"/>
            <a:r>
              <a:rPr lang="en-US"/>
              <a:t>Text [Arial 16]</a:t>
            </a:r>
          </a:p>
        </p:txBody>
      </p:sp>
      <p:sp>
        <p:nvSpPr>
          <p:cNvPr id="16" name="Text Placeholder 6"/>
          <p:cNvSpPr>
            <a:spLocks noGrp="1"/>
          </p:cNvSpPr>
          <p:nvPr>
            <p:ph type="body" sz="quarter" idx="22" hasCustomPrompt="1"/>
          </p:nvPr>
        </p:nvSpPr>
        <p:spPr>
          <a:xfrm>
            <a:off x="615757" y="2466977"/>
            <a:ext cx="2539700" cy="1038225"/>
          </a:xfrm>
          <a:prstGeom prst="rect">
            <a:avLst/>
          </a:prstGeom>
          <a:solidFill>
            <a:schemeClr val="accent1"/>
          </a:solidFill>
          <a:ln>
            <a:solidFill>
              <a:schemeClr val="accent1"/>
            </a:solidFill>
          </a:ln>
        </p:spPr>
        <p:txBody>
          <a:bodyPr lIns="91440" tIns="91440" rIns="91440" bIns="91440" anchor="t" anchorCtr="0"/>
          <a:lstStyle>
            <a:lvl1pPr marL="0" indent="0" algn="l">
              <a:buNone/>
              <a:defRPr sz="1600" b="1">
                <a:solidFill>
                  <a:schemeClr val="bg1"/>
                </a:solidFill>
              </a:defRPr>
            </a:lvl1pPr>
            <a:lvl2pPr marL="209550" indent="0">
              <a:buNone/>
              <a:defRPr>
                <a:solidFill>
                  <a:schemeClr val="bg1">
                    <a:lumMod val="50000"/>
                  </a:schemeClr>
                </a:solidFill>
              </a:defRPr>
            </a:lvl2pPr>
            <a:lvl3pPr marL="400050" indent="0">
              <a:buNone/>
              <a:defRPr>
                <a:solidFill>
                  <a:schemeClr val="bg1">
                    <a:lumMod val="50000"/>
                  </a:schemeClr>
                </a:solidFill>
              </a:defRPr>
            </a:lvl3pPr>
            <a:lvl4pPr marL="595313" indent="0">
              <a:buNone/>
              <a:defRPr>
                <a:solidFill>
                  <a:schemeClr val="bg1">
                    <a:lumMod val="50000"/>
                  </a:schemeClr>
                </a:solidFill>
              </a:defRPr>
            </a:lvl4pPr>
            <a:lvl5pPr marL="790575" indent="0">
              <a:buNone/>
              <a:defRPr>
                <a:solidFill>
                  <a:schemeClr val="bg1">
                    <a:lumMod val="50000"/>
                  </a:schemeClr>
                </a:solidFill>
              </a:defRPr>
            </a:lvl5pPr>
          </a:lstStyle>
          <a:p>
            <a:pPr lvl="0"/>
            <a:r>
              <a:rPr lang="en-US"/>
              <a:t>Text [Arial 16]</a:t>
            </a:r>
          </a:p>
        </p:txBody>
      </p:sp>
      <p:cxnSp>
        <p:nvCxnSpPr>
          <p:cNvPr id="13" name="Straight Connector 12"/>
          <p:cNvCxnSpPr/>
          <p:nvPr userDrawn="1"/>
        </p:nvCxnSpPr>
        <p:spPr>
          <a:xfrm>
            <a:off x="603057" y="1024534"/>
            <a:ext cx="10979344" cy="0"/>
          </a:xfrm>
          <a:prstGeom prst="line">
            <a:avLst/>
          </a:prstGeom>
          <a:ln w="130175" cmpd="sng">
            <a:solidFill>
              <a:schemeClr val="accent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944581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54644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418434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wo column graphic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527174"/>
            <a:ext cx="5499100" cy="4460875"/>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974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lumn shad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1"/>
          <p:cNvSpPr>
            <a:spLocks noGrp="1"/>
          </p:cNvSpPr>
          <p:nvPr>
            <p:ph type="body" sz="quarter" idx="18"/>
          </p:nvPr>
        </p:nvSpPr>
        <p:spPr>
          <a:xfrm>
            <a:off x="457200" y="1527175"/>
            <a:ext cx="2563495" cy="4460875"/>
          </a:xfrm>
          <a:solidFill>
            <a:srgbClr val="F4F4F4"/>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19"/>
          </p:nvPr>
        </p:nvSpPr>
        <p:spPr>
          <a:xfrm>
            <a:off x="3363487" y="1527175"/>
            <a:ext cx="2563495" cy="4460875"/>
          </a:xfrm>
          <a:solidFill>
            <a:srgbClr val="F4F4F4"/>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p:cNvSpPr>
            <a:spLocks noGrp="1"/>
          </p:cNvSpPr>
          <p:nvPr>
            <p:ph type="body" sz="quarter" idx="20"/>
          </p:nvPr>
        </p:nvSpPr>
        <p:spPr>
          <a:xfrm>
            <a:off x="6266602" y="1527175"/>
            <a:ext cx="2563495" cy="4460875"/>
          </a:xfrm>
          <a:solidFill>
            <a:srgbClr val="F4F4F4"/>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p:cNvSpPr>
            <a:spLocks noGrp="1"/>
          </p:cNvSpPr>
          <p:nvPr>
            <p:ph type="body" sz="quarter" idx="21"/>
          </p:nvPr>
        </p:nvSpPr>
        <p:spPr>
          <a:xfrm>
            <a:off x="9166542" y="1527175"/>
            <a:ext cx="2563495" cy="4460875"/>
          </a:xfrm>
          <a:solidFill>
            <a:srgbClr val="F4F4F4"/>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1470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73EB3B-0AE2-7A48-BF35-D1CF1DB27874}"/>
              </a:ext>
            </a:extLst>
          </p:cNvPr>
          <p:cNvSpPr/>
          <p:nvPr userDrawn="1"/>
        </p:nvSpPr>
        <p:spPr bwMode="ltGray">
          <a:xfrm>
            <a:off x="7140899" y="1354039"/>
            <a:ext cx="5051100" cy="328692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itle 5">
            <a:extLst>
              <a:ext uri="{FF2B5EF4-FFF2-40B4-BE49-F238E27FC236}">
                <a16:creationId xmlns:a16="http://schemas.microsoft.com/office/drawing/2014/main" id="{73370145-84B9-6A4C-AABF-9DA2C2415A28}"/>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
        <p:nvSpPr>
          <p:cNvPr id="14" name="Rectangle 13">
            <a:extLst>
              <a:ext uri="{FF2B5EF4-FFF2-40B4-BE49-F238E27FC236}">
                <a16:creationId xmlns:a16="http://schemas.microsoft.com/office/drawing/2014/main" id="{D3C73678-BC25-BB4A-A678-83DD136C7174}"/>
              </a:ext>
            </a:extLst>
          </p:cNvPr>
          <p:cNvSpPr/>
          <p:nvPr userDrawn="1"/>
        </p:nvSpPr>
        <p:spPr bwMode="ltGray">
          <a:xfrm>
            <a:off x="-2" y="1354039"/>
            <a:ext cx="1753954" cy="328692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295426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W1_Sk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8367EBE-ACE4-6A4A-8194-81828A72B691}"/>
              </a:ext>
            </a:extLst>
          </p:cNvPr>
          <p:cNvSpPr/>
          <p:nvPr userDrawn="1"/>
        </p:nvSpPr>
        <p:spPr bwMode="ltGray">
          <a:xfrm>
            <a:off x="7140899" y="1354039"/>
            <a:ext cx="5051100"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6" name="Rectangle 5">
            <a:extLst>
              <a:ext uri="{FF2B5EF4-FFF2-40B4-BE49-F238E27FC236}">
                <a16:creationId xmlns:a16="http://schemas.microsoft.com/office/drawing/2014/main" id="{433B9AE8-D471-4240-AAF9-7F4A822FF5B3}"/>
              </a:ext>
            </a:extLst>
          </p:cNvPr>
          <p:cNvSpPr/>
          <p:nvPr userDrawn="1"/>
        </p:nvSpPr>
        <p:spPr bwMode="ltGray">
          <a:xfrm>
            <a:off x="-2" y="1354039"/>
            <a:ext cx="1753954"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7"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1888747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ltGray">
          <a:xfrm>
            <a:off x="474077"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2" name="Rectangle 1"/>
          <p:cNvSpPr>
            <a:spLocks noChangeAspect="1"/>
          </p:cNvSpPr>
          <p:nvPr userDrawn="1"/>
        </p:nvSpPr>
        <p:spPr bwMode="ltGray">
          <a:xfrm>
            <a:off x="9422804"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4175680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W1_Sky">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auto">
          <a:xfrm>
            <a:off x="474077"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2" name="Rectangle 1"/>
          <p:cNvSpPr>
            <a:spLocks noChangeAspect="1"/>
          </p:cNvSpPr>
          <p:nvPr userDrawn="1"/>
        </p:nvSpPr>
        <p:spPr bwMode="auto">
          <a:xfrm>
            <a:off x="9422804"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3355319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3"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ltGray">
          <a:xfrm>
            <a:off x="6426219"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6" name="Rectangle 15"/>
          <p:cNvSpPr>
            <a:spLocks noChangeAspect="1"/>
          </p:cNvSpPr>
          <p:nvPr userDrawn="1"/>
        </p:nvSpPr>
        <p:spPr bwMode="ltGray">
          <a:xfrm>
            <a:off x="473765"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478475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W1_Sky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5" name="Rectangle 14"/>
          <p:cNvSpPr>
            <a:spLocks noChangeAspect="1"/>
          </p:cNvSpPr>
          <p:nvPr userDrawn="1"/>
        </p:nvSpPr>
        <p:spPr bwMode="auto">
          <a:xfrm>
            <a:off x="6426219"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6" name="Rectangle 15"/>
          <p:cNvSpPr>
            <a:spLocks noChangeAspect="1"/>
          </p:cNvSpPr>
          <p:nvPr userDrawn="1"/>
        </p:nvSpPr>
        <p:spPr bwMode="auto">
          <a:xfrm>
            <a:off x="473765"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7"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Tree>
    <p:extLst>
      <p:ext uri="{BB962C8B-B14F-4D97-AF65-F5344CB8AC3E}">
        <p14:creationId xmlns:p14="http://schemas.microsoft.com/office/powerpoint/2010/main" val="1695905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wo column chart righ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457200" y="1325563"/>
            <a:ext cx="5500688" cy="46609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quarter" idx="12"/>
          </p:nvPr>
        </p:nvSpPr>
        <p:spPr>
          <a:xfrm>
            <a:off x="6234113" y="1325563"/>
            <a:ext cx="5499100" cy="4660900"/>
          </a:xfrm>
          <a:prstGeom prst="rect">
            <a:avLst/>
          </a:prstGeom>
        </p:spPr>
        <p:txBody>
          <a:bodyPr/>
          <a:lstStyle/>
          <a:p>
            <a:r>
              <a:rPr lang="en-US"/>
              <a:t>Click icon to add chart</a:t>
            </a:r>
          </a:p>
        </p:txBody>
      </p:sp>
      <p:sp>
        <p:nvSpPr>
          <p:cNvPr id="6" name="Title 5"/>
          <p:cNvSpPr>
            <a:spLocks noGrp="1"/>
          </p:cNvSpPr>
          <p:nvPr>
            <p:ph type="title"/>
          </p:nvPr>
        </p:nvSpPr>
        <p:spPr>
          <a:xfrm>
            <a:off x="460375" y="228600"/>
            <a:ext cx="11272838" cy="535531"/>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59506093"/>
      </p:ext>
    </p:extLst>
  </p:cSld>
  <p:clrMapOvr>
    <a:masterClrMapping/>
  </p:clrMapOvr>
  <p:transition/>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896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2"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r>
              <a:rPr lang="en-US"/>
              <a:t>Click to edit Master title style</a:t>
            </a:r>
          </a:p>
        </p:txBody>
      </p:sp>
      <p:sp>
        <p:nvSpPr>
          <p:cNvPr id="11" name="Focus Frame 2"/>
          <p:cNvSpPr>
            <a:spLocks noChangeAspect="1"/>
          </p:cNvSpPr>
          <p:nvPr userDrawn="1"/>
        </p:nvSpPr>
        <p:spPr bwMode="auto">
          <a:xfrm>
            <a:off x="7058822"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5" name="Focus Frame 2"/>
          <p:cNvSpPr>
            <a:spLocks noChangeAspect="1"/>
          </p:cNvSpPr>
          <p:nvPr userDrawn="1"/>
        </p:nvSpPr>
        <p:spPr bwMode="auto">
          <a:xfrm>
            <a:off x="1588464"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89540" y="5975402"/>
            <a:ext cx="2050653" cy="469087"/>
          </a:xfrm>
          <a:prstGeom prst="rect">
            <a:avLst/>
          </a:prstGeom>
        </p:spPr>
      </p:pic>
      <p:sp>
        <p:nvSpPr>
          <p:cNvPr id="17" name="TextBox 16"/>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3271797094"/>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155197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4659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graphic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527174"/>
            <a:ext cx="5499100" cy="4460875"/>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69904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527174"/>
            <a:ext cx="5499100" cy="4460875"/>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4113" y="1527174"/>
            <a:ext cx="5499100" cy="4460875"/>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444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6" name="Text Placeholder 11"/>
          <p:cNvSpPr>
            <a:spLocks noGrp="1"/>
          </p:cNvSpPr>
          <p:nvPr>
            <p:ph type="body" sz="quarter" idx="16"/>
          </p:nvPr>
        </p:nvSpPr>
        <p:spPr>
          <a:xfrm>
            <a:off x="4424193" y="1527175"/>
            <a:ext cx="3336925" cy="4460875"/>
          </a:xfrm>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1"/>
          <p:cNvSpPr>
            <a:spLocks noGrp="1"/>
          </p:cNvSpPr>
          <p:nvPr>
            <p:ph type="body" sz="quarter" idx="17"/>
          </p:nvPr>
        </p:nvSpPr>
        <p:spPr>
          <a:xfrm>
            <a:off x="8391186" y="1527175"/>
            <a:ext cx="3336925" cy="4460875"/>
          </a:xfrm>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3"/>
          </p:nvPr>
        </p:nvSpPr>
        <p:spPr>
          <a:xfrm>
            <a:off x="457200" y="1527175"/>
            <a:ext cx="3336925" cy="4460875"/>
          </a:xfrm>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04788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 shaded">
    <p:spTree>
      <p:nvGrpSpPr>
        <p:cNvPr id="1" name=""/>
        <p:cNvGrpSpPr/>
        <p:nvPr/>
      </p:nvGrpSpPr>
      <p:grpSpPr>
        <a:xfrm>
          <a:off x="0" y="0"/>
          <a:ext cx="0" cy="0"/>
          <a:chOff x="0" y="0"/>
          <a:chExt cx="0" cy="0"/>
        </a:xfrm>
      </p:grpSpPr>
      <p:sp>
        <p:nvSpPr>
          <p:cNvPr id="9" name="Text Placeholder 11"/>
          <p:cNvSpPr>
            <a:spLocks noGrp="1"/>
          </p:cNvSpPr>
          <p:nvPr>
            <p:ph type="body" sz="quarter" idx="19"/>
          </p:nvPr>
        </p:nvSpPr>
        <p:spPr bwMode="ltGray">
          <a:xfrm>
            <a:off x="4424192" y="1527175"/>
            <a:ext cx="3336925" cy="4460875"/>
          </a:xfrm>
          <a:solidFill>
            <a:srgbClr val="26486F"/>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1"/>
          <p:cNvSpPr>
            <a:spLocks noGrp="1"/>
          </p:cNvSpPr>
          <p:nvPr>
            <p:ph type="body" sz="quarter" idx="20"/>
          </p:nvPr>
        </p:nvSpPr>
        <p:spPr bwMode="ltGray">
          <a:xfrm>
            <a:off x="8391523" y="1527175"/>
            <a:ext cx="3336925" cy="4460875"/>
          </a:xfrm>
          <a:solidFill>
            <a:srgbClr val="26486F"/>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1"/>
          <p:cNvSpPr>
            <a:spLocks noGrp="1"/>
          </p:cNvSpPr>
          <p:nvPr>
            <p:ph type="body" sz="quarter" idx="18"/>
          </p:nvPr>
        </p:nvSpPr>
        <p:spPr bwMode="ltGray">
          <a:xfrm>
            <a:off x="457200" y="1527175"/>
            <a:ext cx="3336925" cy="4460875"/>
          </a:xfrm>
          <a:solidFill>
            <a:srgbClr val="26486F"/>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15568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10" name="Text Placeholder 11"/>
          <p:cNvSpPr>
            <a:spLocks noGrp="1"/>
          </p:cNvSpPr>
          <p:nvPr>
            <p:ph type="body" sz="quarter" idx="17"/>
          </p:nvPr>
        </p:nvSpPr>
        <p:spPr>
          <a:xfrm>
            <a:off x="457200" y="1527175"/>
            <a:ext cx="2563495" cy="4460875"/>
          </a:xfrm>
          <a:noFill/>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p:cNvSpPr>
            <a:spLocks noGrp="1"/>
          </p:cNvSpPr>
          <p:nvPr>
            <p:ph type="body" sz="quarter" idx="18"/>
          </p:nvPr>
        </p:nvSpPr>
        <p:spPr>
          <a:xfrm>
            <a:off x="3375342" y="1527175"/>
            <a:ext cx="2563495" cy="4460875"/>
          </a:xfrm>
          <a:noFill/>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p:cNvSpPr>
            <a:spLocks noGrp="1"/>
          </p:cNvSpPr>
          <p:nvPr>
            <p:ph type="body" sz="quarter" idx="19"/>
          </p:nvPr>
        </p:nvSpPr>
        <p:spPr>
          <a:xfrm>
            <a:off x="6254752" y="1527175"/>
            <a:ext cx="2563495" cy="4460875"/>
          </a:xfrm>
          <a:noFill/>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20"/>
          </p:nvPr>
        </p:nvSpPr>
        <p:spPr>
          <a:xfrm>
            <a:off x="9169718" y="1527175"/>
            <a:ext cx="2563495" cy="4460875"/>
          </a:xfrm>
          <a:noFill/>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2474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lumn shad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1"/>
          <p:cNvSpPr>
            <a:spLocks noGrp="1"/>
          </p:cNvSpPr>
          <p:nvPr>
            <p:ph type="body" sz="quarter" idx="18"/>
          </p:nvPr>
        </p:nvSpPr>
        <p:spPr bwMode="ltGray">
          <a:xfrm>
            <a:off x="457200" y="1527175"/>
            <a:ext cx="2563495" cy="4460875"/>
          </a:xfrm>
          <a:solidFill>
            <a:srgbClr val="26486F"/>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19"/>
          </p:nvPr>
        </p:nvSpPr>
        <p:spPr bwMode="ltGray">
          <a:xfrm>
            <a:off x="3363487" y="1527175"/>
            <a:ext cx="2563495" cy="4460875"/>
          </a:xfrm>
          <a:solidFill>
            <a:srgbClr val="26486F"/>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p:cNvSpPr>
            <a:spLocks noGrp="1"/>
          </p:cNvSpPr>
          <p:nvPr>
            <p:ph type="body" sz="quarter" idx="20"/>
          </p:nvPr>
        </p:nvSpPr>
        <p:spPr bwMode="ltGray">
          <a:xfrm>
            <a:off x="6266602" y="1527175"/>
            <a:ext cx="2563495" cy="4460875"/>
          </a:xfrm>
          <a:solidFill>
            <a:srgbClr val="26486F"/>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p:cNvSpPr>
            <a:spLocks noGrp="1"/>
          </p:cNvSpPr>
          <p:nvPr>
            <p:ph type="body" sz="quarter" idx="21"/>
          </p:nvPr>
        </p:nvSpPr>
        <p:spPr bwMode="ltGray">
          <a:xfrm>
            <a:off x="9166542" y="1527175"/>
            <a:ext cx="2563495" cy="4460875"/>
          </a:xfrm>
          <a:solidFill>
            <a:srgbClr val="26486F"/>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17564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B1_Sk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6" name="Rectangle 5">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7"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21774899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invGray">
          <a:xfrm>
            <a:off x="474077"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2" name="Rectangle 1"/>
          <p:cNvSpPr>
            <a:spLocks noChangeAspect="1"/>
          </p:cNvSpPr>
          <p:nvPr userDrawn="1"/>
        </p:nvSpPr>
        <p:spPr bwMode="invGray">
          <a:xfrm>
            <a:off x="9422804"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3938165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418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B1_Sky">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auto">
          <a:xfrm>
            <a:off x="474077"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2" name="Rectangle 1"/>
          <p:cNvSpPr>
            <a:spLocks noChangeAspect="1"/>
          </p:cNvSpPr>
          <p:nvPr userDrawn="1"/>
        </p:nvSpPr>
        <p:spPr bwMode="auto">
          <a:xfrm>
            <a:off x="9422804"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3545870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3"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invGray">
          <a:xfrm>
            <a:off x="6426219"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6" name="Rectangle 15"/>
          <p:cNvSpPr>
            <a:spLocks noChangeAspect="1"/>
          </p:cNvSpPr>
          <p:nvPr userDrawn="1"/>
        </p:nvSpPr>
        <p:spPr bwMode="invGray">
          <a:xfrm>
            <a:off x="473765"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3926936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B1_Sky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3"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auto">
          <a:xfrm>
            <a:off x="6426219"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6" name="Rectangle 15"/>
          <p:cNvSpPr>
            <a:spLocks noChangeAspect="1"/>
          </p:cNvSpPr>
          <p:nvPr userDrawn="1"/>
        </p:nvSpPr>
        <p:spPr bwMode="auto">
          <a:xfrm>
            <a:off x="473765" y="920687"/>
            <a:ext cx="246952" cy="506577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418680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W1_Steel">
    <p:bg>
      <p:bgRef idx="1001">
        <a:schemeClr val="bg1"/>
      </p:bgRef>
    </p:bg>
    <p:spTree>
      <p:nvGrpSpPr>
        <p:cNvPr id="1" name=""/>
        <p:cNvGrpSpPr/>
        <p:nvPr/>
      </p:nvGrpSpPr>
      <p:grpSpPr>
        <a:xfrm>
          <a:off x="0" y="0"/>
          <a:ext cx="0" cy="0"/>
          <a:chOff x="0" y="0"/>
          <a:chExt cx="0" cy="0"/>
        </a:xfrm>
      </p:grpSpPr>
      <p:sp>
        <p:nvSpPr>
          <p:cNvPr id="9" name="Focus Frame 2"/>
          <p:cNvSpPr>
            <a:spLocks noChangeAspect="1"/>
          </p:cNvSpPr>
          <p:nvPr userDrawn="1"/>
        </p:nvSpPr>
        <p:spPr bwMode="auto">
          <a:xfrm>
            <a:off x="7058822"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auto">
          <a:xfrm>
            <a:off x="1588464"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2533" y="5971215"/>
            <a:ext cx="2057936" cy="470848"/>
          </a:xfrm>
          <a:prstGeom prst="rect">
            <a:avLst/>
          </a:prstGeom>
        </p:spPr>
      </p:pic>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21" name="TextBox 20"/>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427098466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W1_Tang">
    <p:bg>
      <p:bgRef idx="1001">
        <a:schemeClr val="bg1"/>
      </p:bgRef>
    </p:bg>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auto">
          <a:xfrm>
            <a:off x="7058822"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auto">
          <a:xfrm>
            <a:off x="1588464"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20" name="TextBox 19"/>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22062327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W1_Lemon">
    <p:bg>
      <p:bgRef idx="1001">
        <a:schemeClr val="bg1"/>
      </p:bgRef>
    </p:bg>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auto">
          <a:xfrm>
            <a:off x="7058822"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auto">
          <a:xfrm>
            <a:off x="1588464"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20" name="TextBox 19"/>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42214562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W1_Rose">
    <p:bg>
      <p:bgRef idx="1001">
        <a:schemeClr val="bg1"/>
      </p:bgRef>
    </p:bg>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auto">
          <a:xfrm>
            <a:off x="7058822"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auto">
          <a:xfrm>
            <a:off x="1588464"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20" name="TextBox 19"/>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7665613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W1_Stee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26281709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W1_Tan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39377596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W1_Lem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601489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08316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W1_Ros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2219098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W1_Steel">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8293842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W1_Tang">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9179161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W1_Lemon">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7516503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W1_Ros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5227674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W2_Steel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1687310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W2_Tang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33974176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W2_Lemon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5422380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W2_Rose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8180954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Slide B1_Steel">
    <p:spTree>
      <p:nvGrpSpPr>
        <p:cNvPr id="1" name=""/>
        <p:cNvGrpSpPr/>
        <p:nvPr/>
      </p:nvGrpSpPr>
      <p:grpSpPr>
        <a:xfrm>
          <a:off x="0" y="0"/>
          <a:ext cx="0" cy="0"/>
          <a:chOff x="0" y="0"/>
          <a:chExt cx="0" cy="0"/>
        </a:xfrm>
      </p:grpSpPr>
      <p:sp>
        <p:nvSpPr>
          <p:cNvPr id="9" name="Focus Frame 2"/>
          <p:cNvSpPr>
            <a:spLocks noChangeAspect="1"/>
          </p:cNvSpPr>
          <p:nvPr userDrawn="1"/>
        </p:nvSpPr>
        <p:spPr bwMode="auto">
          <a:xfrm>
            <a:off x="7058822"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auto">
          <a:xfrm>
            <a:off x="1588464"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2533" y="5971215"/>
            <a:ext cx="2057936" cy="470848"/>
          </a:xfrm>
          <a:prstGeom prst="rect">
            <a:avLst/>
          </a:prstGeom>
        </p:spPr>
      </p:pic>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21" name="TextBox 20"/>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268311875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01999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Slide B1_Tang">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auto">
          <a:xfrm>
            <a:off x="7058822"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auto">
          <a:xfrm>
            <a:off x="1588464"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20" name="TextBox 19"/>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2512242094"/>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Slide B1_Lemon">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auto">
          <a:xfrm>
            <a:off x="7058822"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auto">
          <a:xfrm>
            <a:off x="1588464"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20" name="TextBox 19"/>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1506269273"/>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B1_Rose">
    <p:spTree>
      <p:nvGrpSpPr>
        <p:cNvPr id="1" name=""/>
        <p:cNvGrpSpPr/>
        <p:nvPr/>
      </p:nvGrpSpPr>
      <p:grpSpPr>
        <a:xfrm>
          <a:off x="0" y="0"/>
          <a:ext cx="0" cy="0"/>
          <a:chOff x="0" y="0"/>
          <a:chExt cx="0" cy="0"/>
        </a:xfrm>
      </p:grpSpPr>
      <p:pic>
        <p:nvPicPr>
          <p:cNvPr id="10" name="Gartner Logo">
            <a:extLst>
              <a:ext uri="{FF2B5EF4-FFF2-40B4-BE49-F238E27FC236}">
                <a16:creationId xmlns:a16="http://schemas.microsoft.com/office/drawing/2014/main" id="{E537F604-AEEC-FF43-B5BF-9B08BDD39D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2533" y="5971215"/>
            <a:ext cx="2057936" cy="470848"/>
          </a:xfrm>
          <a:prstGeom prst="rect">
            <a:avLst/>
          </a:prstGeom>
        </p:spPr>
      </p:pic>
      <p:sp>
        <p:nvSpPr>
          <p:cNvPr id="9" name="Focus Frame 2"/>
          <p:cNvSpPr>
            <a:spLocks noChangeAspect="1"/>
          </p:cNvSpPr>
          <p:nvPr userDrawn="1"/>
        </p:nvSpPr>
        <p:spPr bwMode="auto">
          <a:xfrm>
            <a:off x="7058822"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auto">
          <a:xfrm>
            <a:off x="1588464"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Click to add Presenter Name</a:t>
            </a:r>
            <a:br>
              <a:rPr lang="en-US"/>
            </a:br>
            <a:r>
              <a:rPr lang="en-US"/>
              <a:t>Add date on second line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20" name="TextBox 19"/>
          <p:cNvSpPr txBox="1"/>
          <p:nvPr userDrawn="1"/>
        </p:nvSpPr>
        <p:spPr bwMode="gray">
          <a:xfrm>
            <a:off x="460256" y="6134024"/>
            <a:ext cx="7098135"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rgbClr val="979D9D"/>
                </a:solidFill>
                <a:effectLst/>
                <a:latin typeface="Arial" charset="0"/>
                <a:ea typeface="Arial Unicode MS" pitchFamily="34" charset="-128"/>
                <a:cs typeface="Arial Unicode MS" pitchFamily="34" charset="-128"/>
              </a:rPr>
              <a:t>© 2022 Gartner, Inc. and/or its affiliates. All rights reserved. Gartner is a registered trademark of Gartner, Inc. and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rgbClr val="979D9D"/>
              </a:solidFill>
              <a:ea typeface="Arial Unicode MS" pitchFamily="34" charset="-128"/>
              <a:cs typeface="Arial Unicode MS" pitchFamily="34" charset="-128"/>
            </a:endParaRPr>
          </a:p>
        </p:txBody>
      </p:sp>
    </p:spTree>
    <p:extLst>
      <p:ext uri="{BB962C8B-B14F-4D97-AF65-F5344CB8AC3E}">
        <p14:creationId xmlns:p14="http://schemas.microsoft.com/office/powerpoint/2010/main" val="2152423458"/>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B1_Stee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22755955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B1_Tan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19096082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 B1_Lem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22265270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ivider B1_Ros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32972832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B1_Steel">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8328048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ote B1_Tang">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28658791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Quote B1_Lemon">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2234056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graphic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527174"/>
            <a:ext cx="5499100" cy="4460875"/>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13357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e B1_Rose">
    <p:spTree>
      <p:nvGrpSpPr>
        <p:cNvPr id="1" name=""/>
        <p:cNvGrpSpPr/>
        <p:nvPr/>
      </p:nvGrpSpPr>
      <p:grpSpPr>
        <a:xfrm>
          <a:off x="0" y="0"/>
          <a:ext cx="0" cy="0"/>
          <a:chOff x="0" y="0"/>
          <a:chExt cx="0" cy="0"/>
        </a:xfrm>
      </p:grpSpPr>
      <p:sp>
        <p:nvSpPr>
          <p:cNvPr id="6" name="Title 2"/>
          <p:cNvSpPr>
            <a:spLocks noGrp="1"/>
          </p:cNvSpPr>
          <p:nvPr>
            <p:ph type="title" hasCustomPrompt="1"/>
          </p:nvPr>
        </p:nvSpPr>
        <p:spPr>
          <a:xfrm>
            <a:off x="1167116" y="920688"/>
            <a:ext cx="7842706" cy="4640295"/>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7" name="Rectangle 6"/>
          <p:cNvSpPr>
            <a:spLocks noChangeAspect="1"/>
          </p:cNvSpPr>
          <p:nvPr userDrawn="1"/>
        </p:nvSpPr>
        <p:spPr bwMode="ltGray">
          <a:xfrm>
            <a:off x="474077"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Rectangle 7"/>
          <p:cNvSpPr>
            <a:spLocks noChangeAspect="1"/>
          </p:cNvSpPr>
          <p:nvPr userDrawn="1"/>
        </p:nvSpPr>
        <p:spPr bwMode="ltGray">
          <a:xfrm>
            <a:off x="9422804"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19933414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 B2_Steel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4008960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 B2_Tang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7658315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 B2_Lemon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20592754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ote B2_Rose with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8"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9" name="Title 2"/>
          <p:cNvSpPr>
            <a:spLocks noGrp="1"/>
          </p:cNvSpPr>
          <p:nvPr>
            <p:ph type="title" hasCustomPrompt="1"/>
          </p:nvPr>
        </p:nvSpPr>
        <p:spPr>
          <a:xfrm>
            <a:off x="1092085" y="923926"/>
            <a:ext cx="4962768" cy="4545804"/>
          </a:xfrm>
        </p:spPr>
        <p:txBody>
          <a:bodyPr anchor="ctr" anchorCtr="0"/>
          <a:lstStyle>
            <a:lvl1pPr marL="228600" indent="-228600">
              <a:lnSpc>
                <a:spcPct val="100000"/>
              </a:lnSpc>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0" name="Rectangle 9"/>
          <p:cNvSpPr>
            <a:spLocks noChangeAspect="1"/>
          </p:cNvSpPr>
          <p:nvPr userDrawn="1"/>
        </p:nvSpPr>
        <p:spPr bwMode="ltGray">
          <a:xfrm>
            <a:off x="6426219"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Rectangle 10"/>
          <p:cNvSpPr>
            <a:spLocks noChangeAspect="1"/>
          </p:cNvSpPr>
          <p:nvPr userDrawn="1"/>
        </p:nvSpPr>
        <p:spPr bwMode="ltGray">
          <a:xfrm>
            <a:off x="473765" y="920687"/>
            <a:ext cx="246952" cy="506577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838615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slide Sky">
    <p:bg>
      <p:bgPr>
        <a:solidFill>
          <a:schemeClr val="accent1"/>
        </a:solidFill>
        <a:effectLst/>
      </p:bgPr>
    </p:bg>
    <p:spTree>
      <p:nvGrpSpPr>
        <p:cNvPr id="1" name=""/>
        <p:cNvGrpSpPr/>
        <p:nvPr/>
      </p:nvGrpSpPr>
      <p:grpSpPr>
        <a:xfrm>
          <a:off x="0" y="0"/>
          <a:ext cx="0" cy="0"/>
          <a:chOff x="0" y="0"/>
          <a:chExt cx="0" cy="0"/>
        </a:xfrm>
      </p:grpSpPr>
      <p:sp>
        <p:nvSpPr>
          <p:cNvPr id="13" name="Rectangle 122"/>
          <p:cNvSpPr>
            <a:spLocks noGrp="1" noChangeArrowheads="1"/>
          </p:cNvSpPr>
          <p:nvPr>
            <p:ph type="ctrTitle"/>
          </p:nvPr>
        </p:nvSpPr>
        <p:spPr bwMode="auto">
          <a:xfrm>
            <a:off x="2167426" y="2519377"/>
            <a:ext cx="4436800" cy="997196"/>
          </a:xfrm>
          <a:ln>
            <a:noFill/>
          </a:ln>
        </p:spPr>
        <p:txBody>
          <a:bodyPr wrap="square" tIns="0" bIns="0" anchor="ctr" anchorCtr="0">
            <a:spAutoFit/>
          </a:bodyPr>
          <a:lstStyle>
            <a:lvl1pPr>
              <a:lnSpc>
                <a:spcPct val="90000"/>
              </a:lnSpc>
              <a:spcBef>
                <a:spcPts val="600"/>
              </a:spcBef>
              <a:spcAft>
                <a:spcPts val="0"/>
              </a:spcAft>
              <a:defRPr sz="3600" b="0" i="0" baseline="0">
                <a:solidFill>
                  <a:schemeClr val="tx1"/>
                </a:solidFill>
                <a:latin typeface="+mj-lt"/>
                <a:ea typeface="Arial Black" charset="0"/>
                <a:cs typeface="Arial Black" charset="0"/>
              </a:defRPr>
            </a:lvl1pPr>
          </a:lstStyle>
          <a:p>
            <a:r>
              <a:rPr lang="en-US"/>
              <a:t>Click to edit Master title style</a:t>
            </a:r>
          </a:p>
        </p:txBody>
      </p:sp>
      <p:sp>
        <p:nvSpPr>
          <p:cNvPr id="16" name="Rectangle 223"/>
          <p:cNvSpPr>
            <a:spLocks noGrp="1" noChangeArrowheads="1"/>
          </p:cNvSpPr>
          <p:nvPr>
            <p:ph type="subTitle" idx="1"/>
          </p:nvPr>
        </p:nvSpPr>
        <p:spPr bwMode="auto">
          <a:xfrm>
            <a:off x="2205790" y="4147901"/>
            <a:ext cx="3320996" cy="276999"/>
          </a:xfrm>
          <a:prstGeom prst="rect">
            <a:avLst/>
          </a:prstGeom>
          <a:ln/>
        </p:spPr>
        <p:txBody>
          <a:bodyPr wrap="square" bIns="0" anchor="t" anchorCtr="0">
            <a:spAutoFit/>
          </a:bodyPr>
          <a:lstStyle>
            <a:lvl1pPr marL="0" indent="0" algn="l">
              <a:lnSpc>
                <a:spcPct val="100000"/>
              </a:lnSpc>
              <a:spcBef>
                <a:spcPts val="0"/>
              </a:spcBef>
              <a:spcAft>
                <a:spcPts val="0"/>
              </a:spcAft>
              <a:buFont typeface="Times" pitchFamily="18" charset="0"/>
              <a:buNone/>
              <a:defRPr sz="1800">
                <a:solidFill>
                  <a:schemeClr val="tx1"/>
                </a:solidFill>
              </a:defRPr>
            </a:lvl1pPr>
          </a:lstStyle>
          <a:p>
            <a:r>
              <a:rPr lang="en-US"/>
              <a:t>Click to edit Master subtitle style</a:t>
            </a:r>
          </a:p>
        </p:txBody>
      </p:sp>
      <p:sp>
        <p:nvSpPr>
          <p:cNvPr id="9" name="TextBox 8"/>
          <p:cNvSpPr txBox="1"/>
          <p:nvPr userDrawn="1"/>
        </p:nvSpPr>
        <p:spPr bwMode="gray">
          <a:xfrm>
            <a:off x="460375" y="6035948"/>
            <a:ext cx="7321550" cy="430887"/>
          </a:xfrm>
          <a:prstGeom prst="rect">
            <a:avLst/>
          </a:prstGeom>
          <a:noFill/>
        </p:spPr>
        <p:txBody>
          <a:bodyPr wrap="square" lIns="0" tIns="0" rIns="0" bIns="0" anchor="t" anchorCtr="0">
            <a:spAutoFit/>
          </a:bodyPr>
          <a:lstStyle/>
          <a:p>
            <a:pPr eaLnBrk="0" fontAlgn="base" hangingPunct="0">
              <a:defRPr/>
            </a:pPr>
            <a:r>
              <a:rPr lang="en-US" sz="700">
                <a:solidFill>
                  <a:srgbClr val="FFFFFF"/>
                </a:solidFill>
                <a:ea typeface="Arial Unicode MS" pitchFamily="34" charset="-128"/>
                <a:cs typeface="Arial Unicode MS" pitchFamily="34" charset="-128"/>
              </a:rPr>
              <a:t>CONFIDENTIAL AND PROPRIETARY</a:t>
            </a:r>
          </a:p>
          <a:p>
            <a:pPr eaLnBrk="0" fontAlgn="base" hangingPunct="0">
              <a:defRPr/>
            </a:pPr>
            <a:r>
              <a:rPr lang="en-US" sz="700">
                <a:solidFill>
                  <a:srgbClr val="FFFFFF"/>
                </a:solidFill>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 2022 Gartner, Inc. and/or its affiliates. All rights reserved.</a:t>
            </a:r>
          </a:p>
        </p:txBody>
      </p:sp>
      <p:cxnSp>
        <p:nvCxnSpPr>
          <p:cNvPr id="11" name="Straight Connector 10"/>
          <p:cNvCxnSpPr/>
          <p:nvPr userDrawn="1"/>
        </p:nvCxnSpPr>
        <p:spPr bwMode="auto">
          <a:xfrm>
            <a:off x="1669116" y="1374511"/>
            <a:ext cx="1" cy="3286926"/>
          </a:xfrm>
          <a:prstGeom prst="line">
            <a:avLst/>
          </a:prstGeom>
          <a:solidFill>
            <a:srgbClr val="00529B"/>
          </a:solidFill>
          <a:ln w="165100" cap="flat" cmpd="sng" algn="ctr">
            <a:solidFill>
              <a:schemeClr val="accent4"/>
            </a:solidFill>
            <a:prstDash val="solid"/>
            <a:round/>
            <a:headEnd type="none" w="med" len="med"/>
            <a:tailEnd type="none" w="lg" len="lg"/>
          </a:ln>
          <a:effectLst/>
        </p:spPr>
      </p:cxnSp>
      <p:cxnSp>
        <p:nvCxnSpPr>
          <p:cNvPr id="17" name="Straight Connector 16"/>
          <p:cNvCxnSpPr/>
          <p:nvPr userDrawn="1"/>
        </p:nvCxnSpPr>
        <p:spPr bwMode="auto">
          <a:xfrm>
            <a:off x="7140899" y="1374511"/>
            <a:ext cx="1" cy="3286926"/>
          </a:xfrm>
          <a:prstGeom prst="line">
            <a:avLst/>
          </a:prstGeom>
          <a:solidFill>
            <a:srgbClr val="00529B"/>
          </a:solidFill>
          <a:ln w="165100" cap="flat" cmpd="sng" algn="ctr">
            <a:solidFill>
              <a:schemeClr val="accent4"/>
            </a:solidFill>
            <a:prstDash val="solid"/>
            <a:round/>
            <a:headEnd type="none" w="med" len="med"/>
            <a:tailEnd type="none" w="lg" len="lg"/>
          </a:ln>
          <a:effec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7445" y="5975403"/>
            <a:ext cx="2057936" cy="469087"/>
          </a:xfrm>
          <a:prstGeom prst="rect">
            <a:avLst/>
          </a:prstGeom>
        </p:spPr>
      </p:pic>
    </p:spTree>
    <p:extLst>
      <p:ext uri="{BB962C8B-B14F-4D97-AF65-F5344CB8AC3E}">
        <p14:creationId xmlns:p14="http://schemas.microsoft.com/office/powerpoint/2010/main" val="1570861639"/>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slide Rose">
    <p:bg>
      <p:bgPr>
        <a:solidFill>
          <a:schemeClr val="accent1"/>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auto">
          <a:xfrm>
            <a:off x="1669116" y="1374511"/>
            <a:ext cx="1" cy="3286926"/>
          </a:xfrm>
          <a:prstGeom prst="line">
            <a:avLst/>
          </a:prstGeom>
          <a:solidFill>
            <a:srgbClr val="00529B"/>
          </a:solidFill>
          <a:ln w="165100" cap="flat" cmpd="sng" algn="ctr">
            <a:solidFill>
              <a:srgbClr val="E81159"/>
            </a:solidFill>
            <a:prstDash val="solid"/>
            <a:round/>
            <a:headEnd type="none" w="med" len="med"/>
            <a:tailEnd type="none" w="lg" len="lg"/>
          </a:ln>
          <a:effectLst/>
        </p:spPr>
      </p:cxnSp>
      <p:cxnSp>
        <p:nvCxnSpPr>
          <p:cNvPr id="17" name="Straight Connector 16"/>
          <p:cNvCxnSpPr/>
          <p:nvPr userDrawn="1"/>
        </p:nvCxnSpPr>
        <p:spPr bwMode="auto">
          <a:xfrm>
            <a:off x="7140899" y="1374511"/>
            <a:ext cx="1" cy="3286926"/>
          </a:xfrm>
          <a:prstGeom prst="line">
            <a:avLst/>
          </a:prstGeom>
          <a:solidFill>
            <a:srgbClr val="00529B"/>
          </a:solidFill>
          <a:ln w="165100" cap="flat" cmpd="sng" algn="ctr">
            <a:solidFill>
              <a:srgbClr val="E81159"/>
            </a:solidFill>
            <a:prstDash val="solid"/>
            <a:round/>
            <a:headEnd type="none" w="med" len="med"/>
            <a:tailEnd type="none" w="lg" len="lg"/>
          </a:ln>
          <a:effec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7445" y="5975403"/>
            <a:ext cx="2057936" cy="469087"/>
          </a:xfrm>
          <a:prstGeom prst="rect">
            <a:avLst/>
          </a:prstGeom>
        </p:spPr>
      </p:pic>
      <p:sp>
        <p:nvSpPr>
          <p:cNvPr id="10" name="Rectangle 122">
            <a:extLst>
              <a:ext uri="{FF2B5EF4-FFF2-40B4-BE49-F238E27FC236}">
                <a16:creationId xmlns:a16="http://schemas.microsoft.com/office/drawing/2014/main" id="{802D2D7F-103F-214C-BC95-89F7EA16C43B}"/>
              </a:ext>
            </a:extLst>
          </p:cNvPr>
          <p:cNvSpPr>
            <a:spLocks noGrp="1" noChangeArrowheads="1"/>
          </p:cNvSpPr>
          <p:nvPr>
            <p:ph type="ctrTitle"/>
          </p:nvPr>
        </p:nvSpPr>
        <p:spPr bwMode="auto">
          <a:xfrm>
            <a:off x="2167426" y="2519377"/>
            <a:ext cx="4436800" cy="997196"/>
          </a:xfrm>
          <a:ln>
            <a:noFill/>
          </a:ln>
        </p:spPr>
        <p:txBody>
          <a:bodyPr wrap="square" tIns="0" bIns="0" anchor="ctr" anchorCtr="0">
            <a:spAutoFit/>
          </a:bodyPr>
          <a:lstStyle>
            <a:lvl1pPr>
              <a:lnSpc>
                <a:spcPct val="90000"/>
              </a:lnSpc>
              <a:spcBef>
                <a:spcPts val="600"/>
              </a:spcBef>
              <a:spcAft>
                <a:spcPts val="0"/>
              </a:spcAft>
              <a:defRPr sz="3600" b="0" i="0" baseline="0">
                <a:solidFill>
                  <a:schemeClr val="tx1"/>
                </a:solidFill>
                <a:latin typeface="+mj-lt"/>
                <a:ea typeface="Arial Black" charset="0"/>
                <a:cs typeface="Arial Black" charset="0"/>
              </a:defRPr>
            </a:lvl1pPr>
          </a:lstStyle>
          <a:p>
            <a:r>
              <a:rPr lang="en-US"/>
              <a:t>Click to edit Master title style</a:t>
            </a:r>
          </a:p>
        </p:txBody>
      </p:sp>
      <p:sp>
        <p:nvSpPr>
          <p:cNvPr id="14" name="Rectangle 223">
            <a:extLst>
              <a:ext uri="{FF2B5EF4-FFF2-40B4-BE49-F238E27FC236}">
                <a16:creationId xmlns:a16="http://schemas.microsoft.com/office/drawing/2014/main" id="{A63AB4FC-1F76-B94A-AEC2-906D9378085C}"/>
              </a:ext>
            </a:extLst>
          </p:cNvPr>
          <p:cNvSpPr>
            <a:spLocks noGrp="1" noChangeArrowheads="1"/>
          </p:cNvSpPr>
          <p:nvPr>
            <p:ph type="subTitle" idx="1"/>
          </p:nvPr>
        </p:nvSpPr>
        <p:spPr bwMode="auto">
          <a:xfrm>
            <a:off x="2205790" y="4147901"/>
            <a:ext cx="3320996" cy="276999"/>
          </a:xfrm>
          <a:prstGeom prst="rect">
            <a:avLst/>
          </a:prstGeom>
          <a:ln/>
        </p:spPr>
        <p:txBody>
          <a:bodyPr wrap="square" bIns="0" anchor="t" anchorCtr="0">
            <a:spAutoFit/>
          </a:bodyPr>
          <a:lstStyle>
            <a:lvl1pPr marL="0" indent="0" algn="l">
              <a:lnSpc>
                <a:spcPct val="100000"/>
              </a:lnSpc>
              <a:spcBef>
                <a:spcPts val="0"/>
              </a:spcBef>
              <a:spcAft>
                <a:spcPts val="0"/>
              </a:spcAft>
              <a:buFont typeface="Times" pitchFamily="18" charset="0"/>
              <a:buNone/>
              <a:defRPr sz="1800">
                <a:solidFill>
                  <a:schemeClr val="tx1"/>
                </a:solidFill>
                <a:latin typeface="+mn-lt"/>
              </a:defRPr>
            </a:lvl1pPr>
          </a:lstStyle>
          <a:p>
            <a:r>
              <a:rPr lang="en-US"/>
              <a:t>Click to edit Master subtitle style</a:t>
            </a:r>
          </a:p>
        </p:txBody>
      </p:sp>
      <p:sp>
        <p:nvSpPr>
          <p:cNvPr id="15" name="TextBox 14">
            <a:extLst>
              <a:ext uri="{FF2B5EF4-FFF2-40B4-BE49-F238E27FC236}">
                <a16:creationId xmlns:a16="http://schemas.microsoft.com/office/drawing/2014/main" id="{F299DBBB-9C25-A94C-A277-39B8721C7CB9}"/>
              </a:ext>
            </a:extLst>
          </p:cNvPr>
          <p:cNvSpPr txBox="1"/>
          <p:nvPr userDrawn="1"/>
        </p:nvSpPr>
        <p:spPr bwMode="gray">
          <a:xfrm>
            <a:off x="460375" y="6035948"/>
            <a:ext cx="7321550" cy="347999"/>
          </a:xfrm>
          <a:prstGeom prst="rect">
            <a:avLst/>
          </a:prstGeom>
          <a:noFill/>
        </p:spPr>
        <p:txBody>
          <a:bodyPr wrap="square" lIns="0" tIns="0" rIns="0" bIns="0" anchor="t" anchorCtr="0">
            <a:noAutofit/>
          </a:bodyPr>
          <a:lstStyle/>
          <a:p>
            <a:pPr eaLnBrk="0" fontAlgn="base" hangingPunct="0">
              <a:defRPr/>
            </a:pPr>
            <a:r>
              <a:rPr lang="en-US" sz="700">
                <a:solidFill>
                  <a:srgbClr val="FFFFFF"/>
                </a:solidFill>
                <a:ea typeface="Arial Unicode MS" pitchFamily="34" charset="-128"/>
                <a:cs typeface="Arial Unicode MS" pitchFamily="34" charset="-128"/>
              </a:rPr>
              <a:t>CONFIDENTIAL AND PROPRIETARY</a:t>
            </a:r>
          </a:p>
          <a:p>
            <a:pPr eaLnBrk="0" fontAlgn="base" hangingPunct="0">
              <a:defRPr/>
            </a:pPr>
            <a:r>
              <a:rPr lang="en-US" sz="700">
                <a:solidFill>
                  <a:srgbClr val="FFFFFF"/>
                </a:solidFill>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 2022 Gartner, Inc. and/or its affiliates. All rights reserved.</a:t>
            </a:r>
          </a:p>
        </p:txBody>
      </p:sp>
    </p:spTree>
    <p:extLst>
      <p:ext uri="{BB962C8B-B14F-4D97-AF65-F5344CB8AC3E}">
        <p14:creationId xmlns:p14="http://schemas.microsoft.com/office/powerpoint/2010/main" val="417145253"/>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slide Tangerine">
    <p:bg>
      <p:bgPr>
        <a:solidFill>
          <a:schemeClr val="accent1"/>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auto">
          <a:xfrm>
            <a:off x="1669116" y="1374511"/>
            <a:ext cx="1" cy="3286926"/>
          </a:xfrm>
          <a:prstGeom prst="line">
            <a:avLst/>
          </a:prstGeom>
          <a:solidFill>
            <a:srgbClr val="00529B"/>
          </a:solidFill>
          <a:ln w="165100" cap="flat" cmpd="sng" algn="ctr">
            <a:solidFill>
              <a:schemeClr val="accent5"/>
            </a:solidFill>
            <a:prstDash val="solid"/>
            <a:round/>
            <a:headEnd type="none" w="med" len="med"/>
            <a:tailEnd type="none" w="lg" len="lg"/>
          </a:ln>
          <a:effectLst/>
        </p:spPr>
      </p:cxnSp>
      <p:cxnSp>
        <p:nvCxnSpPr>
          <p:cNvPr id="17" name="Straight Connector 16"/>
          <p:cNvCxnSpPr/>
          <p:nvPr userDrawn="1"/>
        </p:nvCxnSpPr>
        <p:spPr bwMode="auto">
          <a:xfrm>
            <a:off x="7140899" y="1374511"/>
            <a:ext cx="1" cy="3286926"/>
          </a:xfrm>
          <a:prstGeom prst="line">
            <a:avLst/>
          </a:prstGeom>
          <a:solidFill>
            <a:srgbClr val="00529B"/>
          </a:solidFill>
          <a:ln w="165100" cap="flat" cmpd="sng" algn="ctr">
            <a:solidFill>
              <a:schemeClr val="accent5"/>
            </a:solidFill>
            <a:prstDash val="solid"/>
            <a:round/>
            <a:headEnd type="none" w="med" len="med"/>
            <a:tailEnd type="none" w="lg" len="lg"/>
          </a:ln>
          <a:effec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7445" y="5975403"/>
            <a:ext cx="2057936" cy="469087"/>
          </a:xfrm>
          <a:prstGeom prst="rect">
            <a:avLst/>
          </a:prstGeom>
        </p:spPr>
      </p:pic>
      <p:sp>
        <p:nvSpPr>
          <p:cNvPr id="10" name="Rectangle 122">
            <a:extLst>
              <a:ext uri="{FF2B5EF4-FFF2-40B4-BE49-F238E27FC236}">
                <a16:creationId xmlns:a16="http://schemas.microsoft.com/office/drawing/2014/main" id="{2E80A3E3-C2D8-F949-A7A3-F518BFB8248B}"/>
              </a:ext>
            </a:extLst>
          </p:cNvPr>
          <p:cNvSpPr>
            <a:spLocks noGrp="1" noChangeArrowheads="1"/>
          </p:cNvSpPr>
          <p:nvPr>
            <p:ph type="ctrTitle"/>
          </p:nvPr>
        </p:nvSpPr>
        <p:spPr bwMode="auto">
          <a:xfrm>
            <a:off x="2167426" y="2519377"/>
            <a:ext cx="4436800" cy="997196"/>
          </a:xfrm>
          <a:ln>
            <a:noFill/>
          </a:ln>
        </p:spPr>
        <p:txBody>
          <a:bodyPr wrap="square" tIns="0" bIns="0" anchor="ctr" anchorCtr="0">
            <a:spAutoFit/>
          </a:bodyPr>
          <a:lstStyle>
            <a:lvl1pPr>
              <a:lnSpc>
                <a:spcPct val="90000"/>
              </a:lnSpc>
              <a:spcBef>
                <a:spcPts val="600"/>
              </a:spcBef>
              <a:spcAft>
                <a:spcPts val="0"/>
              </a:spcAft>
              <a:defRPr sz="3600" b="0" i="0" baseline="0">
                <a:solidFill>
                  <a:schemeClr val="tx1"/>
                </a:solidFill>
                <a:latin typeface="+mj-lt"/>
                <a:ea typeface="Arial Black" charset="0"/>
                <a:cs typeface="Arial Black" charset="0"/>
              </a:defRPr>
            </a:lvl1pPr>
          </a:lstStyle>
          <a:p>
            <a:r>
              <a:rPr lang="en-US"/>
              <a:t>Click to edit Master title style</a:t>
            </a:r>
          </a:p>
        </p:txBody>
      </p:sp>
      <p:sp>
        <p:nvSpPr>
          <p:cNvPr id="14" name="Rectangle 223">
            <a:extLst>
              <a:ext uri="{FF2B5EF4-FFF2-40B4-BE49-F238E27FC236}">
                <a16:creationId xmlns:a16="http://schemas.microsoft.com/office/drawing/2014/main" id="{65B96F9E-B20B-8A41-9126-3207F2DFA672}"/>
              </a:ext>
            </a:extLst>
          </p:cNvPr>
          <p:cNvSpPr>
            <a:spLocks noGrp="1" noChangeArrowheads="1"/>
          </p:cNvSpPr>
          <p:nvPr>
            <p:ph type="subTitle" idx="1"/>
          </p:nvPr>
        </p:nvSpPr>
        <p:spPr bwMode="auto">
          <a:xfrm>
            <a:off x="2205790" y="4147901"/>
            <a:ext cx="3320996" cy="276999"/>
          </a:xfrm>
          <a:prstGeom prst="rect">
            <a:avLst/>
          </a:prstGeom>
          <a:ln/>
        </p:spPr>
        <p:txBody>
          <a:bodyPr wrap="square" bIns="0" anchor="t" anchorCtr="0">
            <a:spAutoFit/>
          </a:bodyPr>
          <a:lstStyle>
            <a:lvl1pPr marL="0" indent="0" algn="l">
              <a:lnSpc>
                <a:spcPct val="100000"/>
              </a:lnSpc>
              <a:spcBef>
                <a:spcPts val="0"/>
              </a:spcBef>
              <a:spcAft>
                <a:spcPts val="0"/>
              </a:spcAft>
              <a:buFont typeface="Times" pitchFamily="18" charset="0"/>
              <a:buNone/>
              <a:defRPr sz="1800">
                <a:solidFill>
                  <a:schemeClr val="tx1"/>
                </a:solidFill>
              </a:defRPr>
            </a:lvl1pPr>
          </a:lstStyle>
          <a:p>
            <a:r>
              <a:rPr lang="en-US"/>
              <a:t>Click to edit Master subtitle style</a:t>
            </a:r>
          </a:p>
        </p:txBody>
      </p:sp>
      <p:sp>
        <p:nvSpPr>
          <p:cNvPr id="15" name="TextBox 14">
            <a:extLst>
              <a:ext uri="{FF2B5EF4-FFF2-40B4-BE49-F238E27FC236}">
                <a16:creationId xmlns:a16="http://schemas.microsoft.com/office/drawing/2014/main" id="{60099DB0-D009-C146-BC38-3F1B3271B54E}"/>
              </a:ext>
            </a:extLst>
          </p:cNvPr>
          <p:cNvSpPr txBox="1"/>
          <p:nvPr userDrawn="1"/>
        </p:nvSpPr>
        <p:spPr bwMode="gray">
          <a:xfrm>
            <a:off x="460375" y="6035948"/>
            <a:ext cx="7321550" cy="347999"/>
          </a:xfrm>
          <a:prstGeom prst="rect">
            <a:avLst/>
          </a:prstGeom>
          <a:noFill/>
        </p:spPr>
        <p:txBody>
          <a:bodyPr wrap="square" lIns="0" tIns="0" rIns="0" bIns="0" anchor="t" anchorCtr="0">
            <a:noAutofit/>
          </a:bodyPr>
          <a:lstStyle/>
          <a:p>
            <a:pPr eaLnBrk="0" fontAlgn="base" hangingPunct="0">
              <a:defRPr/>
            </a:pPr>
            <a:r>
              <a:rPr lang="en-US" sz="700">
                <a:solidFill>
                  <a:srgbClr val="FFFFFF"/>
                </a:solidFill>
                <a:ea typeface="Arial Unicode MS" pitchFamily="34" charset="-128"/>
                <a:cs typeface="Arial Unicode MS" pitchFamily="34" charset="-128"/>
              </a:rPr>
              <a:t>CONFIDENTIAL AND PROPRIETARY</a:t>
            </a:r>
          </a:p>
          <a:p>
            <a:pPr eaLnBrk="0" fontAlgn="base" hangingPunct="0">
              <a:defRPr/>
            </a:pPr>
            <a:r>
              <a:rPr lang="en-US" sz="700">
                <a:solidFill>
                  <a:srgbClr val="FFFFFF"/>
                </a:solidFill>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 2022 Gartner, Inc. and/or its affiliates. All rights reserved.</a:t>
            </a:r>
          </a:p>
        </p:txBody>
      </p:sp>
    </p:spTree>
    <p:extLst>
      <p:ext uri="{BB962C8B-B14F-4D97-AF65-F5344CB8AC3E}">
        <p14:creationId xmlns:p14="http://schemas.microsoft.com/office/powerpoint/2010/main" val="948426263"/>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lide Lemon">
    <p:bg>
      <p:bgPr>
        <a:solidFill>
          <a:schemeClr val="accent1"/>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auto">
          <a:xfrm>
            <a:off x="1669116" y="1374511"/>
            <a:ext cx="1" cy="3286926"/>
          </a:xfrm>
          <a:prstGeom prst="line">
            <a:avLst/>
          </a:prstGeom>
          <a:solidFill>
            <a:srgbClr val="00529B"/>
          </a:solidFill>
          <a:ln w="165100" cap="flat" cmpd="sng" algn="ctr">
            <a:solidFill>
              <a:schemeClr val="accent6"/>
            </a:solidFill>
            <a:prstDash val="solid"/>
            <a:round/>
            <a:headEnd type="none" w="med" len="med"/>
            <a:tailEnd type="none" w="lg" len="lg"/>
          </a:ln>
          <a:effectLst/>
        </p:spPr>
      </p:cxnSp>
      <p:cxnSp>
        <p:nvCxnSpPr>
          <p:cNvPr id="17" name="Straight Connector 16"/>
          <p:cNvCxnSpPr/>
          <p:nvPr userDrawn="1"/>
        </p:nvCxnSpPr>
        <p:spPr bwMode="auto">
          <a:xfrm>
            <a:off x="7140899" y="1374511"/>
            <a:ext cx="1" cy="3286926"/>
          </a:xfrm>
          <a:prstGeom prst="line">
            <a:avLst/>
          </a:prstGeom>
          <a:solidFill>
            <a:srgbClr val="00529B"/>
          </a:solidFill>
          <a:ln w="165100" cap="flat" cmpd="sng" algn="ctr">
            <a:solidFill>
              <a:schemeClr val="accent6"/>
            </a:solidFill>
            <a:prstDash val="solid"/>
            <a:round/>
            <a:headEnd type="none" w="med" len="med"/>
            <a:tailEnd type="none" w="lg" len="lg"/>
          </a:ln>
          <a:effec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7445" y="5975403"/>
            <a:ext cx="2057936" cy="469087"/>
          </a:xfrm>
          <a:prstGeom prst="rect">
            <a:avLst/>
          </a:prstGeom>
        </p:spPr>
      </p:pic>
      <p:sp>
        <p:nvSpPr>
          <p:cNvPr id="10" name="Rectangle 122">
            <a:extLst>
              <a:ext uri="{FF2B5EF4-FFF2-40B4-BE49-F238E27FC236}">
                <a16:creationId xmlns:a16="http://schemas.microsoft.com/office/drawing/2014/main" id="{7A19B146-645C-FF4C-83C5-F0965A0F6C1E}"/>
              </a:ext>
            </a:extLst>
          </p:cNvPr>
          <p:cNvSpPr>
            <a:spLocks noGrp="1" noChangeArrowheads="1"/>
          </p:cNvSpPr>
          <p:nvPr>
            <p:ph type="ctrTitle"/>
          </p:nvPr>
        </p:nvSpPr>
        <p:spPr bwMode="auto">
          <a:xfrm>
            <a:off x="2167426" y="2519377"/>
            <a:ext cx="4436800" cy="997196"/>
          </a:xfrm>
          <a:ln>
            <a:noFill/>
          </a:ln>
        </p:spPr>
        <p:txBody>
          <a:bodyPr wrap="square" tIns="0" bIns="0" anchor="ctr" anchorCtr="0">
            <a:spAutoFit/>
          </a:bodyPr>
          <a:lstStyle>
            <a:lvl1pPr>
              <a:lnSpc>
                <a:spcPct val="90000"/>
              </a:lnSpc>
              <a:spcBef>
                <a:spcPts val="600"/>
              </a:spcBef>
              <a:spcAft>
                <a:spcPts val="0"/>
              </a:spcAft>
              <a:defRPr sz="3600" b="0" i="0" baseline="0">
                <a:solidFill>
                  <a:schemeClr val="tx1"/>
                </a:solidFill>
                <a:latin typeface="+mj-lt"/>
                <a:ea typeface="Arial Black" charset="0"/>
                <a:cs typeface="Arial Black" charset="0"/>
              </a:defRPr>
            </a:lvl1pPr>
          </a:lstStyle>
          <a:p>
            <a:r>
              <a:rPr lang="en-US"/>
              <a:t>Click to edit Master title style</a:t>
            </a:r>
          </a:p>
        </p:txBody>
      </p:sp>
      <p:sp>
        <p:nvSpPr>
          <p:cNvPr id="14" name="Rectangle 223">
            <a:extLst>
              <a:ext uri="{FF2B5EF4-FFF2-40B4-BE49-F238E27FC236}">
                <a16:creationId xmlns:a16="http://schemas.microsoft.com/office/drawing/2014/main" id="{95A00549-E0CD-3B46-8E9C-F40841BE8145}"/>
              </a:ext>
            </a:extLst>
          </p:cNvPr>
          <p:cNvSpPr>
            <a:spLocks noGrp="1" noChangeArrowheads="1"/>
          </p:cNvSpPr>
          <p:nvPr>
            <p:ph type="subTitle" idx="1"/>
          </p:nvPr>
        </p:nvSpPr>
        <p:spPr bwMode="auto">
          <a:xfrm>
            <a:off x="2205790" y="4147901"/>
            <a:ext cx="3320996" cy="276999"/>
          </a:xfrm>
          <a:prstGeom prst="rect">
            <a:avLst/>
          </a:prstGeom>
          <a:ln/>
        </p:spPr>
        <p:txBody>
          <a:bodyPr wrap="square" bIns="0" anchor="t" anchorCtr="0">
            <a:spAutoFit/>
          </a:bodyPr>
          <a:lstStyle>
            <a:lvl1pPr marL="0" indent="0" algn="l">
              <a:lnSpc>
                <a:spcPct val="100000"/>
              </a:lnSpc>
              <a:spcBef>
                <a:spcPts val="0"/>
              </a:spcBef>
              <a:spcAft>
                <a:spcPts val="0"/>
              </a:spcAft>
              <a:buFont typeface="Times" pitchFamily="18" charset="0"/>
              <a:buNone/>
              <a:defRPr sz="1800">
                <a:solidFill>
                  <a:schemeClr val="tx1"/>
                </a:solidFill>
                <a:latin typeface="+mn-lt"/>
              </a:defRPr>
            </a:lvl1pPr>
          </a:lstStyle>
          <a:p>
            <a:r>
              <a:rPr lang="en-US"/>
              <a:t>Click to edit Master subtitle style</a:t>
            </a:r>
          </a:p>
        </p:txBody>
      </p:sp>
      <p:sp>
        <p:nvSpPr>
          <p:cNvPr id="15" name="TextBox 14">
            <a:extLst>
              <a:ext uri="{FF2B5EF4-FFF2-40B4-BE49-F238E27FC236}">
                <a16:creationId xmlns:a16="http://schemas.microsoft.com/office/drawing/2014/main" id="{C822F5EE-E496-B843-B832-69CF62F1EBE2}"/>
              </a:ext>
            </a:extLst>
          </p:cNvPr>
          <p:cNvSpPr txBox="1"/>
          <p:nvPr userDrawn="1"/>
        </p:nvSpPr>
        <p:spPr bwMode="gray">
          <a:xfrm>
            <a:off x="460375" y="6035948"/>
            <a:ext cx="7321550" cy="347999"/>
          </a:xfrm>
          <a:prstGeom prst="rect">
            <a:avLst/>
          </a:prstGeom>
          <a:noFill/>
        </p:spPr>
        <p:txBody>
          <a:bodyPr wrap="square" lIns="0" tIns="0" rIns="0" bIns="0" anchor="t" anchorCtr="0">
            <a:noAutofit/>
          </a:bodyPr>
          <a:lstStyle/>
          <a:p>
            <a:pPr eaLnBrk="0" fontAlgn="base" hangingPunct="0">
              <a:defRPr/>
            </a:pPr>
            <a:r>
              <a:rPr lang="en-US" sz="700">
                <a:solidFill>
                  <a:srgbClr val="FFFFFF"/>
                </a:solidFill>
                <a:ea typeface="Arial Unicode MS" pitchFamily="34" charset="-128"/>
                <a:cs typeface="Arial Unicode MS" pitchFamily="34" charset="-128"/>
              </a:rPr>
              <a:t>CONFIDENTIAL AND PROPRIETARY</a:t>
            </a:r>
          </a:p>
          <a:p>
            <a:pPr eaLnBrk="0" fontAlgn="base" hangingPunct="0">
              <a:defRPr/>
            </a:pPr>
            <a:r>
              <a:rPr lang="en-US" sz="700">
                <a:solidFill>
                  <a:srgbClr val="FFFFFF"/>
                </a:solidFill>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 2022 Gartner, Inc. and/or its affiliates. All rights reserved.</a:t>
            </a:r>
          </a:p>
        </p:txBody>
      </p:sp>
    </p:spTree>
    <p:extLst>
      <p:ext uri="{BB962C8B-B14F-4D97-AF65-F5344CB8AC3E}">
        <p14:creationId xmlns:p14="http://schemas.microsoft.com/office/powerpoint/2010/main" val="524718440"/>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nk white bkgr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743700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527174"/>
            <a:ext cx="5499100" cy="4460875"/>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4113" y="1527174"/>
            <a:ext cx="5499100" cy="4460875"/>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77363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Header only white bkgr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043E-E826-3543-AEEF-A4ADC56EE70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63521667"/>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Header/1-column white bkgrnd">
    <p:spTree>
      <p:nvGrpSpPr>
        <p:cNvPr id="1" name=""/>
        <p:cNvGrpSpPr/>
        <p:nvPr/>
      </p:nvGrpSpPr>
      <p:grpSpPr>
        <a:xfrm>
          <a:off x="0" y="0"/>
          <a:ext cx="0" cy="0"/>
          <a:chOff x="0" y="0"/>
          <a:chExt cx="0" cy="0"/>
        </a:xfrm>
      </p:grpSpPr>
      <p:sp>
        <p:nvSpPr>
          <p:cNvPr id="6" name="Content Placeholder 4"/>
          <p:cNvSpPr>
            <a:spLocks noGrp="1"/>
          </p:cNvSpPr>
          <p:nvPr>
            <p:ph sz="quarter" idx="11"/>
          </p:nvPr>
        </p:nvSpPr>
        <p:spPr bwMode="gray">
          <a:xfrm>
            <a:off x="460495" y="1527176"/>
            <a:ext cx="11272599" cy="4460875"/>
          </a:xfrm>
        </p:spPr>
        <p:txBody>
          <a:bodyPr/>
          <a:lstStyle>
            <a:lvl1pPr marL="228600" indent="-228600">
              <a:defRPr>
                <a:solidFill>
                  <a:schemeClr val="tx2"/>
                </a:solidFill>
              </a:defRPr>
            </a:lvl1pPr>
            <a:lvl2pPr marL="457200" indent="-231710">
              <a:buClr>
                <a:schemeClr val="tx1"/>
              </a:buClr>
              <a:buFont typeface="Arial" charset="0"/>
              <a:buChar char="•"/>
              <a:defRPr>
                <a:solidFill>
                  <a:schemeClr val="tx2"/>
                </a:solidFill>
              </a:defRPr>
            </a:lvl2pPr>
            <a:lvl3pPr marL="685800" indent="-228600">
              <a:defRPr>
                <a:solidFill>
                  <a:schemeClr val="tx2"/>
                </a:solidFill>
              </a:defRPr>
            </a:lvl3pPr>
            <a:lvl4pPr indent="-228600">
              <a:defRPr>
                <a:solidFill>
                  <a:schemeClr val="tx2"/>
                </a:solidFill>
              </a:defRPr>
            </a:lvl4pPr>
            <a:lvl5pPr indent="-228600">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38248625"/>
      </p:ext>
    </p:extLst>
  </p:cSld>
  <p:clrMapOvr>
    <a:masterClrMapping/>
  </p:clrMapOvr>
  <p:transition/>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Header/Left column white bkgrnd">
    <p:spTree>
      <p:nvGrpSpPr>
        <p:cNvPr id="1" name=""/>
        <p:cNvGrpSpPr/>
        <p:nvPr/>
      </p:nvGrpSpPr>
      <p:grpSpPr>
        <a:xfrm>
          <a:off x="0" y="0"/>
          <a:ext cx="0" cy="0"/>
          <a:chOff x="0" y="0"/>
          <a:chExt cx="0" cy="0"/>
        </a:xfrm>
      </p:grpSpPr>
      <p:sp>
        <p:nvSpPr>
          <p:cNvPr id="4" name="Content Placeholder 4">
            <a:extLst>
              <a:ext uri="{FF2B5EF4-FFF2-40B4-BE49-F238E27FC236}">
                <a16:creationId xmlns:a16="http://schemas.microsoft.com/office/drawing/2014/main" id="{A83189EB-A8CC-D349-B02C-E762AF972692}"/>
              </a:ext>
            </a:extLst>
          </p:cNvPr>
          <p:cNvSpPr>
            <a:spLocks noGrp="1"/>
          </p:cNvSpPr>
          <p:nvPr>
            <p:ph sz="quarter" idx="11"/>
          </p:nvPr>
        </p:nvSpPr>
        <p:spPr bwMode="gray">
          <a:xfrm>
            <a:off x="460495" y="1527176"/>
            <a:ext cx="5496855" cy="4459289"/>
          </a:xfrm>
        </p:spPr>
        <p:txBody>
          <a:bodyPr vert="horz" lIns="0" tIns="0" rIns="0" bIns="0" rtlCol="0">
            <a:noAutofit/>
          </a:bodyPr>
          <a:lstStyle>
            <a:lvl1pPr>
              <a:defRPr lang="en-US" sz="2000" dirty="0"/>
            </a:lvl1pPr>
            <a:lvl2pPr>
              <a:defRPr lang="en-US" sz="2000" dirty="0"/>
            </a:lvl2pPr>
            <a:lvl3pPr>
              <a:defRPr lang="en-US" sz="2000" dirty="0"/>
            </a:lvl3pPr>
            <a:lvl4pPr>
              <a:defRPr lang="en-US" sz="2000" dirty="0"/>
            </a:lvl4pPr>
            <a:lvl5pPr>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4882010"/>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Header/2-column white bkgrn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52E5CEB3-EDB5-3B4F-8835-8234A3637BB4}"/>
              </a:ext>
            </a:extLst>
          </p:cNvPr>
          <p:cNvSpPr>
            <a:spLocks noGrp="1"/>
          </p:cNvSpPr>
          <p:nvPr>
            <p:ph sz="quarter" idx="11"/>
          </p:nvPr>
        </p:nvSpPr>
        <p:spPr bwMode="gray">
          <a:xfrm>
            <a:off x="460494" y="1527176"/>
            <a:ext cx="5497357" cy="4459289"/>
          </a:xfrm>
        </p:spPr>
        <p:txBody>
          <a:bodyPr vert="horz" lIns="0" tIns="0" rIns="0" bIns="0" rtlCol="0">
            <a:noAutofit/>
          </a:bodyPr>
          <a:lstStyle>
            <a:lvl1pPr>
              <a:defRPr lang="en-US" sz="2000" dirty="0"/>
            </a:lvl1pPr>
            <a:lvl2pPr>
              <a:defRPr lang="en-US" sz="2000" dirty="0"/>
            </a:lvl2pPr>
            <a:lvl3pPr>
              <a:defRPr lang="en-US" sz="2000" dirty="0"/>
            </a:lvl3pPr>
            <a:lvl4pPr>
              <a:defRPr lang="en-US" sz="2000" dirty="0"/>
            </a:lvl4pPr>
            <a:lvl5pPr>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7E4EC369-95A2-9E4C-8827-DE436165D338}"/>
              </a:ext>
            </a:extLst>
          </p:cNvPr>
          <p:cNvSpPr>
            <a:spLocks noGrp="1"/>
          </p:cNvSpPr>
          <p:nvPr>
            <p:ph sz="quarter" idx="12"/>
          </p:nvPr>
        </p:nvSpPr>
        <p:spPr bwMode="gray">
          <a:xfrm>
            <a:off x="6237324" y="1527176"/>
            <a:ext cx="5495889" cy="4459289"/>
          </a:xfrm>
        </p:spPr>
        <p:txBody>
          <a:bodyPr vert="horz" lIns="0" tIns="0" rIns="0" bIns="0" rtlCol="0">
            <a:noAutofit/>
          </a:bodyPr>
          <a:lstStyle>
            <a:lvl1pPr>
              <a:defRPr lang="en-US" sz="2000" dirty="0"/>
            </a:lvl1pPr>
            <a:lvl2pPr>
              <a:defRPr lang="en-US" sz="2000" dirty="0"/>
            </a:lvl2pPr>
            <a:lvl3pPr>
              <a:defRPr lang="en-US" sz="2000" dirty="0"/>
            </a:lvl3pPr>
            <a:lvl4pPr>
              <a:defRPr lang="en-US" sz="2000" dirty="0"/>
            </a:lvl4pPr>
            <a:lvl5pPr>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56566955"/>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Header/3-column white bkgrnd">
    <p:bg>
      <p:bgRef idx="1001">
        <a:schemeClr val="bg1"/>
      </p:bgRef>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7CCFD98-CEC7-AA42-A537-2B66D8FE063A}"/>
              </a:ext>
            </a:extLst>
          </p:cNvPr>
          <p:cNvSpPr>
            <a:spLocks noGrp="1"/>
          </p:cNvSpPr>
          <p:nvPr>
            <p:ph type="body" sz="quarter" idx="11"/>
          </p:nvPr>
        </p:nvSpPr>
        <p:spPr bwMode="gray">
          <a:xfrm>
            <a:off x="460495" y="1527176"/>
            <a:ext cx="3334280"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p:cNvSpPr>
            <a:spLocks noGrp="1"/>
          </p:cNvSpPr>
          <p:nvPr>
            <p:ph type="title"/>
          </p:nvPr>
        </p:nvSpPr>
        <p:spPr/>
        <p:txBody>
          <a:bodyPr/>
          <a:lstStyle/>
          <a:p>
            <a:r>
              <a:rPr lang="en-US"/>
              <a:t>Click to edit Master title style</a:t>
            </a:r>
          </a:p>
        </p:txBody>
      </p:sp>
      <p:sp>
        <p:nvSpPr>
          <p:cNvPr id="15" name="Text Placeholder 4">
            <a:extLst>
              <a:ext uri="{FF2B5EF4-FFF2-40B4-BE49-F238E27FC236}">
                <a16:creationId xmlns:a16="http://schemas.microsoft.com/office/drawing/2014/main" id="{A7CCFD98-CEC7-AA42-A537-2B66D8FE063A}"/>
              </a:ext>
            </a:extLst>
          </p:cNvPr>
          <p:cNvSpPr>
            <a:spLocks noGrp="1"/>
          </p:cNvSpPr>
          <p:nvPr>
            <p:ph type="body" sz="quarter" idx="12"/>
          </p:nvPr>
        </p:nvSpPr>
        <p:spPr bwMode="gray">
          <a:xfrm>
            <a:off x="4428859" y="1527176"/>
            <a:ext cx="3334280"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ext Placeholder 4">
            <a:extLst>
              <a:ext uri="{FF2B5EF4-FFF2-40B4-BE49-F238E27FC236}">
                <a16:creationId xmlns:a16="http://schemas.microsoft.com/office/drawing/2014/main" id="{A7CCFD98-CEC7-AA42-A537-2B66D8FE063A}"/>
              </a:ext>
            </a:extLst>
          </p:cNvPr>
          <p:cNvSpPr>
            <a:spLocks noGrp="1"/>
          </p:cNvSpPr>
          <p:nvPr>
            <p:ph type="body" sz="quarter" idx="13"/>
          </p:nvPr>
        </p:nvSpPr>
        <p:spPr bwMode="gray">
          <a:xfrm>
            <a:off x="8398692" y="1527176"/>
            <a:ext cx="3334280"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022518267"/>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Header/3-column white shaded bkgr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Text Placeholder 4">
            <a:extLst>
              <a:ext uri="{FF2B5EF4-FFF2-40B4-BE49-F238E27FC236}">
                <a16:creationId xmlns:a16="http://schemas.microsoft.com/office/drawing/2014/main" id="{A7CCFD98-CEC7-AA42-A537-2B66D8FE063A}"/>
              </a:ext>
            </a:extLst>
          </p:cNvPr>
          <p:cNvSpPr>
            <a:spLocks noGrp="1"/>
          </p:cNvSpPr>
          <p:nvPr>
            <p:ph type="body" sz="quarter" idx="11"/>
          </p:nvPr>
        </p:nvSpPr>
        <p:spPr bwMode="gray">
          <a:xfrm>
            <a:off x="460495" y="1527176"/>
            <a:ext cx="3334280"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4">
            <a:extLst>
              <a:ext uri="{FF2B5EF4-FFF2-40B4-BE49-F238E27FC236}">
                <a16:creationId xmlns:a16="http://schemas.microsoft.com/office/drawing/2014/main" id="{A7CCFD98-CEC7-AA42-A537-2B66D8FE063A}"/>
              </a:ext>
            </a:extLst>
          </p:cNvPr>
          <p:cNvSpPr>
            <a:spLocks noGrp="1"/>
          </p:cNvSpPr>
          <p:nvPr>
            <p:ph type="body" sz="quarter" idx="12"/>
          </p:nvPr>
        </p:nvSpPr>
        <p:spPr bwMode="gray">
          <a:xfrm>
            <a:off x="4429594" y="1527176"/>
            <a:ext cx="3334280"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ext Placeholder 4">
            <a:extLst>
              <a:ext uri="{FF2B5EF4-FFF2-40B4-BE49-F238E27FC236}">
                <a16:creationId xmlns:a16="http://schemas.microsoft.com/office/drawing/2014/main" id="{A7CCFD98-CEC7-AA42-A537-2B66D8FE063A}"/>
              </a:ext>
            </a:extLst>
          </p:cNvPr>
          <p:cNvSpPr>
            <a:spLocks noGrp="1"/>
          </p:cNvSpPr>
          <p:nvPr>
            <p:ph type="body" sz="quarter" idx="13"/>
          </p:nvPr>
        </p:nvSpPr>
        <p:spPr bwMode="gray">
          <a:xfrm>
            <a:off x="8398692" y="1527176"/>
            <a:ext cx="3334280"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41045989"/>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Header/4-column white bkgrnd">
    <p:bg>
      <p:bgRef idx="1001">
        <a:schemeClr val="bg1"/>
      </p:bgRef>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A7CCFD98-CEC7-AA42-A537-2B66D8FE063A}"/>
              </a:ext>
            </a:extLst>
          </p:cNvPr>
          <p:cNvSpPr>
            <a:spLocks noGrp="1"/>
          </p:cNvSpPr>
          <p:nvPr>
            <p:ph type="body" sz="quarter" idx="11"/>
          </p:nvPr>
        </p:nvSpPr>
        <p:spPr bwMode="gray">
          <a:xfrm>
            <a:off x="460495" y="1527176"/>
            <a:ext cx="2560987" cy="4459287"/>
          </a:xfrm>
        </p:spPr>
        <p:txBody>
          <a:bodyPr vert="horz" lIns="0" tIns="0" rIns="0" bIns="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4">
            <a:extLst>
              <a:ext uri="{FF2B5EF4-FFF2-40B4-BE49-F238E27FC236}">
                <a16:creationId xmlns:a16="http://schemas.microsoft.com/office/drawing/2014/main" id="{A7CCFD98-CEC7-AA42-A537-2B66D8FE063A}"/>
              </a:ext>
            </a:extLst>
          </p:cNvPr>
          <p:cNvSpPr>
            <a:spLocks noGrp="1"/>
          </p:cNvSpPr>
          <p:nvPr>
            <p:ph type="body" sz="quarter" idx="12"/>
          </p:nvPr>
        </p:nvSpPr>
        <p:spPr bwMode="gray">
          <a:xfrm>
            <a:off x="3364365" y="1527176"/>
            <a:ext cx="2560987"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4">
            <a:extLst>
              <a:ext uri="{FF2B5EF4-FFF2-40B4-BE49-F238E27FC236}">
                <a16:creationId xmlns:a16="http://schemas.microsoft.com/office/drawing/2014/main" id="{A7CCFD98-CEC7-AA42-A537-2B66D8FE063A}"/>
              </a:ext>
            </a:extLst>
          </p:cNvPr>
          <p:cNvSpPr>
            <a:spLocks noGrp="1"/>
          </p:cNvSpPr>
          <p:nvPr>
            <p:ph type="body" sz="quarter" idx="13"/>
          </p:nvPr>
        </p:nvSpPr>
        <p:spPr bwMode="gray">
          <a:xfrm>
            <a:off x="6268235" y="1527176"/>
            <a:ext cx="2560987"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ext Placeholder 4">
            <a:extLst>
              <a:ext uri="{FF2B5EF4-FFF2-40B4-BE49-F238E27FC236}">
                <a16:creationId xmlns:a16="http://schemas.microsoft.com/office/drawing/2014/main" id="{A7CCFD98-CEC7-AA42-A537-2B66D8FE063A}"/>
              </a:ext>
            </a:extLst>
          </p:cNvPr>
          <p:cNvSpPr>
            <a:spLocks noGrp="1"/>
          </p:cNvSpPr>
          <p:nvPr>
            <p:ph type="body" sz="quarter" idx="14"/>
          </p:nvPr>
        </p:nvSpPr>
        <p:spPr bwMode="gray">
          <a:xfrm>
            <a:off x="9172107" y="1527176"/>
            <a:ext cx="2560987"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9988417"/>
      </p:ext>
    </p:extLst>
  </p:cSld>
  <p:clrMapOvr>
    <a:overrideClrMapping bg1="lt1" tx1="dk1" bg2="lt2" tx2="dk2" accent1="accent1" accent2="accent2" accent3="accent3" accent4="accent4" accent5="accent5" accent6="accent6" hlink="hlink" folHlink="folHlink"/>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Header/4-column white shaded bkgrnd">
    <p:bg>
      <p:bgRef idx="1001">
        <a:schemeClr val="bg1"/>
      </p:bgRef>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A7CCFD98-CEC7-AA42-A537-2B66D8FE063A}"/>
              </a:ext>
            </a:extLst>
          </p:cNvPr>
          <p:cNvSpPr>
            <a:spLocks noGrp="1"/>
          </p:cNvSpPr>
          <p:nvPr>
            <p:ph type="body" sz="quarter" idx="11"/>
          </p:nvPr>
        </p:nvSpPr>
        <p:spPr bwMode="gray">
          <a:xfrm>
            <a:off x="460495" y="1527176"/>
            <a:ext cx="2560987"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4">
            <a:extLst>
              <a:ext uri="{FF2B5EF4-FFF2-40B4-BE49-F238E27FC236}">
                <a16:creationId xmlns:a16="http://schemas.microsoft.com/office/drawing/2014/main" id="{A7CCFD98-CEC7-AA42-A537-2B66D8FE063A}"/>
              </a:ext>
            </a:extLst>
          </p:cNvPr>
          <p:cNvSpPr>
            <a:spLocks noGrp="1"/>
          </p:cNvSpPr>
          <p:nvPr>
            <p:ph type="body" sz="quarter" idx="12"/>
          </p:nvPr>
        </p:nvSpPr>
        <p:spPr bwMode="gray">
          <a:xfrm>
            <a:off x="3364405" y="1527176"/>
            <a:ext cx="2560987"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ext Placeholder 4">
            <a:extLst>
              <a:ext uri="{FF2B5EF4-FFF2-40B4-BE49-F238E27FC236}">
                <a16:creationId xmlns:a16="http://schemas.microsoft.com/office/drawing/2014/main" id="{A7CCFD98-CEC7-AA42-A537-2B66D8FE063A}"/>
              </a:ext>
            </a:extLst>
          </p:cNvPr>
          <p:cNvSpPr>
            <a:spLocks noGrp="1"/>
          </p:cNvSpPr>
          <p:nvPr>
            <p:ph type="body" sz="quarter" idx="13"/>
          </p:nvPr>
        </p:nvSpPr>
        <p:spPr bwMode="gray">
          <a:xfrm>
            <a:off x="6268315" y="1527176"/>
            <a:ext cx="2560987"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4">
            <a:extLst>
              <a:ext uri="{FF2B5EF4-FFF2-40B4-BE49-F238E27FC236}">
                <a16:creationId xmlns:a16="http://schemas.microsoft.com/office/drawing/2014/main" id="{A7CCFD98-CEC7-AA42-A537-2B66D8FE063A}"/>
              </a:ext>
            </a:extLst>
          </p:cNvPr>
          <p:cNvSpPr>
            <a:spLocks noGrp="1"/>
          </p:cNvSpPr>
          <p:nvPr>
            <p:ph type="body" sz="quarter" idx="14"/>
          </p:nvPr>
        </p:nvSpPr>
        <p:spPr bwMode="gray">
          <a:xfrm>
            <a:off x="9172227" y="1527176"/>
            <a:ext cx="2560987"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7032056"/>
      </p:ext>
    </p:extLst>
  </p:cSld>
  <p:clrMapOvr>
    <a:overrideClrMapping bg1="lt1" tx1="dk1" bg2="lt2" tx2="dk2" accent1="accent1" accent2="accent2" accent3="accent3" accent4="accent4" accent5="accent5" accent6="accent6" hlink="hlink" folHlink="folHlink"/>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13065" t="31707" r="13065" b="31707"/>
          <a:stretch/>
        </p:blipFill>
        <p:spPr bwMode="black">
          <a:xfrm>
            <a:off x="10397458" y="6232586"/>
            <a:ext cx="1380666" cy="323488"/>
          </a:xfrm>
          <a:prstGeom prst="rect">
            <a:avLst/>
          </a:prstGeom>
        </p:spPr>
      </p:pic>
      <p:sp>
        <p:nvSpPr>
          <p:cNvPr id="12" name="Rectangle 11"/>
          <p:cNvSpPr/>
          <p:nvPr userDrawn="1"/>
        </p:nvSpPr>
        <p:spPr bwMode="white">
          <a:xfrm>
            <a:off x="200025" y="6181727"/>
            <a:ext cx="11866290" cy="542925"/>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none" lIns="91416" tIns="45708" rIns="91416" bIns="45708" numCol="1" spcCol="0" rtlCol="0" fromWordArt="0" anchor="ctr" anchorCtr="0" forceAA="0" compatLnSpc="1">
            <a:prstTxWarp prst="textNoShape">
              <a:avLst/>
            </a:prstTxWarp>
            <a:noAutofit/>
          </a:bodyPr>
          <a:lstStyle/>
          <a:p>
            <a:pPr algn="ctr" defTabSz="914144" eaLnBrk="0" fontAlgn="base" hangingPunct="0">
              <a:spcBef>
                <a:spcPct val="50000"/>
              </a:spcBef>
              <a:spcAft>
                <a:spcPct val="0"/>
              </a:spcAft>
            </a:pPr>
            <a:endParaRPr lang="en-US" sz="1799">
              <a:solidFill>
                <a:srgbClr val="FFFFFF"/>
              </a:solidFill>
              <a:ea typeface="Arial Unicode MS" pitchFamily="34" charset="-128"/>
              <a:cs typeface="Arial Unicode MS" pitchFamily="34" charset="-128"/>
            </a:endParaRPr>
          </a:p>
        </p:txBody>
      </p:sp>
      <p:sp>
        <p:nvSpPr>
          <p:cNvPr id="10" name="Rectangle 9"/>
          <p:cNvSpPr/>
          <p:nvPr userDrawn="1"/>
        </p:nvSpPr>
        <p:spPr bwMode="auto">
          <a:xfrm>
            <a:off x="6041796" y="0"/>
            <a:ext cx="6150205" cy="6858000"/>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sz="1800">
              <a:solidFill>
                <a:srgbClr val="FFFFFF"/>
              </a:solidFill>
              <a:ea typeface="Arial Unicode MS" pitchFamily="34" charset="-128"/>
              <a:cs typeface="Arial Unicode MS" pitchFamily="34" charset="-128"/>
            </a:endParaRPr>
          </a:p>
        </p:txBody>
      </p:sp>
      <p:sp>
        <p:nvSpPr>
          <p:cNvPr id="11" name="Rectangle 10"/>
          <p:cNvSpPr/>
          <p:nvPr userDrawn="1"/>
        </p:nvSpPr>
        <p:spPr bwMode="auto">
          <a:xfrm>
            <a:off x="0" y="0"/>
            <a:ext cx="1775475" cy="6858000"/>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sz="1800">
              <a:solidFill>
                <a:srgbClr val="FFFFFF"/>
              </a:solidFill>
              <a:ea typeface="Arial Unicode MS" pitchFamily="34" charset="-128"/>
              <a:cs typeface="Arial Unicode MS" pitchFamily="34" charset="-128"/>
            </a:endParaRPr>
          </a:p>
        </p:txBody>
      </p:sp>
      <p:sp>
        <p:nvSpPr>
          <p:cNvPr id="6" name="Title 5"/>
          <p:cNvSpPr>
            <a:spLocks noGrp="1"/>
          </p:cNvSpPr>
          <p:nvPr>
            <p:ph type="title"/>
          </p:nvPr>
        </p:nvSpPr>
        <p:spPr>
          <a:xfrm>
            <a:off x="2273145" y="2070846"/>
            <a:ext cx="3370479" cy="2307467"/>
          </a:xfrm>
        </p:spPr>
        <p:txBody>
          <a:bodyPr vert="horz" lIns="0" tIns="0" rIns="0" bIns="0" rtlCol="0" anchor="ctr">
            <a:noAutofit/>
          </a:bodyPr>
          <a:lstStyle>
            <a:lvl1pPr>
              <a:defRPr lang="en-US" sz="2800" b="0">
                <a:solidFill>
                  <a:schemeClr val="accent4"/>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pic>
        <p:nvPicPr>
          <p:cNvPr id="8" name="Gartner Logo - wht"/>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53782" y="6250914"/>
            <a:ext cx="1278431" cy="292986"/>
          </a:xfrm>
          <a:prstGeom prst="rect">
            <a:avLst/>
          </a:prstGeom>
        </p:spPr>
      </p:pic>
    </p:spTree>
    <p:extLst>
      <p:ext uri="{BB962C8B-B14F-4D97-AF65-F5344CB8AC3E}">
        <p14:creationId xmlns:p14="http://schemas.microsoft.com/office/powerpoint/2010/main" val="2206647758"/>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ote white bkgrnd">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8"/>
            <a:ext cx="7842706" cy="4640295"/>
          </a:xfrm>
        </p:spPr>
        <p:txBody>
          <a:bodyPr anchor="ctr" anchorCtr="0"/>
          <a:lstStyle>
            <a:lvl1pPr marL="228600" indent="-228600">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auto">
          <a:xfrm>
            <a:off x="474077"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sz="1800">
              <a:solidFill>
                <a:srgbClr val="FFFFFF"/>
              </a:solidFill>
              <a:ea typeface="Arial Unicode MS" pitchFamily="34" charset="-128"/>
              <a:cs typeface="Arial Unicode MS" pitchFamily="34" charset="-128"/>
            </a:endParaRPr>
          </a:p>
        </p:txBody>
      </p:sp>
      <p:sp>
        <p:nvSpPr>
          <p:cNvPr id="2" name="Rectangle 1"/>
          <p:cNvSpPr>
            <a:spLocks noChangeAspect="1"/>
          </p:cNvSpPr>
          <p:nvPr userDrawn="1"/>
        </p:nvSpPr>
        <p:spPr bwMode="auto">
          <a:xfrm>
            <a:off x="9422804"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sz="1800">
              <a:solidFill>
                <a:srgbClr val="FFFFFF"/>
              </a:solidFill>
              <a:ea typeface="Arial Unicode MS" pitchFamily="34" charset="-128"/>
              <a:cs typeface="Arial Unicode MS" pitchFamily="34" charset="-128"/>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245623396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6" name="Text Placeholder 11"/>
          <p:cNvSpPr>
            <a:spLocks noGrp="1"/>
          </p:cNvSpPr>
          <p:nvPr>
            <p:ph type="body" sz="quarter" idx="16"/>
          </p:nvPr>
        </p:nvSpPr>
        <p:spPr>
          <a:xfrm>
            <a:off x="4424193" y="1527175"/>
            <a:ext cx="3336925" cy="4460875"/>
          </a:xfrm>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1"/>
          <p:cNvSpPr>
            <a:spLocks noGrp="1"/>
          </p:cNvSpPr>
          <p:nvPr>
            <p:ph type="body" sz="quarter" idx="17"/>
          </p:nvPr>
        </p:nvSpPr>
        <p:spPr>
          <a:xfrm>
            <a:off x="8391186" y="1527175"/>
            <a:ext cx="3336925" cy="4460875"/>
          </a:xfrm>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3"/>
          </p:nvPr>
        </p:nvSpPr>
        <p:spPr>
          <a:xfrm>
            <a:off x="457200" y="1527175"/>
            <a:ext cx="3336925" cy="4460875"/>
          </a:xfrm>
        </p:spPr>
        <p:txBody>
          <a:bodyPr>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04682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Quote/photo white bkgrn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80F6528-EE68-E547-B691-7520BAE19AE6}"/>
              </a:ext>
            </a:extLst>
          </p:cNvPr>
          <p:cNvSpPr>
            <a:spLocks noGrp="1"/>
          </p:cNvSpPr>
          <p:nvPr>
            <p:ph type="pic" sz="quarter" idx="11"/>
          </p:nvPr>
        </p:nvSpPr>
        <p:spPr>
          <a:xfrm>
            <a:off x="7043912" y="1343025"/>
            <a:ext cx="4689182" cy="4298950"/>
          </a:xfrm>
        </p:spPr>
        <p:txBody>
          <a:bodyPr/>
          <a:lstStyle/>
          <a:p>
            <a:r>
              <a:rPr lang="en-US"/>
              <a:t>Click icon to add picture</a:t>
            </a:r>
          </a:p>
        </p:txBody>
      </p:sp>
      <p:sp>
        <p:nvSpPr>
          <p:cNvPr id="17" name="Text Placeholder 11">
            <a:extLst>
              <a:ext uri="{FF2B5EF4-FFF2-40B4-BE49-F238E27FC236}">
                <a16:creationId xmlns:a16="http://schemas.microsoft.com/office/drawing/2014/main" id="{88A909D5-54FC-434E-A562-A62EE938E1A0}"/>
              </a:ext>
            </a:extLst>
          </p:cNvPr>
          <p:cNvSpPr>
            <a:spLocks noGrp="1"/>
          </p:cNvSpPr>
          <p:nvPr>
            <p:ph type="body" sz="quarter" idx="12" hasCustomPrompt="1"/>
          </p:nvPr>
        </p:nvSpPr>
        <p:spPr>
          <a:xfrm>
            <a:off x="1092084" y="5469731"/>
            <a:ext cx="4962768" cy="344489"/>
          </a:xfrm>
        </p:spPr>
        <p:txBody>
          <a:bodyPr/>
          <a:lstStyle>
            <a:lvl1pPr marL="0" indent="0">
              <a:buNone/>
              <a:defRPr sz="1400">
                <a:solidFill>
                  <a:schemeClr val="tx1"/>
                </a:solidFill>
              </a:defRPr>
            </a:lvl1pPr>
          </a:lstStyle>
          <a:p>
            <a:pPr lvl="0"/>
            <a:r>
              <a:rPr lang="en-US" sz="1400"/>
              <a:t>Quote attribution placeholder</a:t>
            </a:r>
            <a:endParaRPr lang="en-US"/>
          </a:p>
        </p:txBody>
      </p:sp>
      <p:sp>
        <p:nvSpPr>
          <p:cNvPr id="13" name="Title 2"/>
          <p:cNvSpPr>
            <a:spLocks noGrp="1"/>
          </p:cNvSpPr>
          <p:nvPr>
            <p:ph type="title" hasCustomPrompt="1"/>
          </p:nvPr>
        </p:nvSpPr>
        <p:spPr>
          <a:xfrm>
            <a:off x="1092085" y="923926"/>
            <a:ext cx="4962768" cy="4545804"/>
          </a:xfrm>
        </p:spPr>
        <p:txBody>
          <a:bodyPr anchor="ctr" anchorCtr="0"/>
          <a:lstStyle>
            <a:lvl1pPr marL="228600" indent="-228600">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auto">
          <a:xfrm>
            <a:off x="6426219"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sz="1800">
              <a:solidFill>
                <a:srgbClr val="FFFFFF"/>
              </a:solidFill>
              <a:ea typeface="Arial Unicode MS" pitchFamily="34" charset="-128"/>
              <a:cs typeface="Arial Unicode MS" pitchFamily="34" charset="-128"/>
            </a:endParaRPr>
          </a:p>
        </p:txBody>
      </p:sp>
      <p:sp>
        <p:nvSpPr>
          <p:cNvPr id="16" name="Rectangle 15"/>
          <p:cNvSpPr>
            <a:spLocks noChangeAspect="1"/>
          </p:cNvSpPr>
          <p:nvPr userDrawn="1"/>
        </p:nvSpPr>
        <p:spPr bwMode="auto">
          <a:xfrm>
            <a:off x="473765"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sz="1800">
              <a:solidFill>
                <a:srgbClr val="FFFFFF"/>
              </a:solidFill>
              <a:ea typeface="Arial Unicode MS" pitchFamily="34" charset="-128"/>
              <a:cs typeface="Arial Unicode MS" pitchFamily="34" charset="-128"/>
            </a:endParaRPr>
          </a:p>
        </p:txBody>
      </p:sp>
    </p:spTree>
    <p:extLst>
      <p:ext uri="{BB962C8B-B14F-4D97-AF65-F5344CB8AC3E}">
        <p14:creationId xmlns:p14="http://schemas.microsoft.com/office/powerpoint/2010/main" val="1793883276"/>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Roadmap">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61951"/>
            <a:ext cx="10970683" cy="593869"/>
          </a:xfrm>
          <a:prstGeom prst="rect">
            <a:avLst/>
          </a:prstGeom>
        </p:spPr>
        <p:txBody>
          <a:bodyPr lIns="0" anchor="b" anchorCtr="0"/>
          <a:lstStyle>
            <a:lvl1pPr>
              <a:defRPr sz="2400">
                <a:solidFill>
                  <a:schemeClr val="accent1"/>
                </a:solidFill>
                <a:latin typeface="Arial" panose="020B0604020202020204" pitchFamily="34" charset="0"/>
                <a:cs typeface="Arial" panose="020B0604020202020204" pitchFamily="34" charset="0"/>
              </a:defRPr>
            </a:lvl1pPr>
          </a:lstStyle>
          <a:p>
            <a:r>
              <a:rPr lang="en-US"/>
              <a:t>Include This Roadmap Layout or the Agenda Layout</a:t>
            </a:r>
          </a:p>
        </p:txBody>
      </p:sp>
      <p:sp>
        <p:nvSpPr>
          <p:cNvPr id="7" name="Text Placeholder 6"/>
          <p:cNvSpPr>
            <a:spLocks noGrp="1"/>
          </p:cNvSpPr>
          <p:nvPr>
            <p:ph type="body" sz="quarter" idx="19" hasCustomPrompt="1"/>
          </p:nvPr>
        </p:nvSpPr>
        <p:spPr>
          <a:xfrm>
            <a:off x="3419929" y="2466977"/>
            <a:ext cx="2539700" cy="1038225"/>
          </a:xfrm>
          <a:prstGeom prst="rect">
            <a:avLst/>
          </a:prstGeom>
          <a:ln>
            <a:solidFill>
              <a:schemeClr val="accent1"/>
            </a:solidFill>
          </a:ln>
        </p:spPr>
        <p:txBody>
          <a:bodyPr lIns="91440" tIns="91440" rIns="91440" bIns="91440" anchor="t" anchorCtr="0"/>
          <a:lstStyle>
            <a:lvl1pPr marL="0" indent="0" algn="l">
              <a:buNone/>
              <a:defRPr sz="1600">
                <a:solidFill>
                  <a:schemeClr val="bg1">
                    <a:lumMod val="50000"/>
                  </a:schemeClr>
                </a:solidFill>
              </a:defRPr>
            </a:lvl1pPr>
            <a:lvl2pPr marL="209550" indent="0">
              <a:buNone/>
              <a:defRPr>
                <a:solidFill>
                  <a:schemeClr val="bg1">
                    <a:lumMod val="50000"/>
                  </a:schemeClr>
                </a:solidFill>
              </a:defRPr>
            </a:lvl2pPr>
            <a:lvl3pPr marL="400050" indent="0">
              <a:buNone/>
              <a:defRPr>
                <a:solidFill>
                  <a:schemeClr val="bg1">
                    <a:lumMod val="50000"/>
                  </a:schemeClr>
                </a:solidFill>
              </a:defRPr>
            </a:lvl3pPr>
            <a:lvl4pPr marL="595313" indent="0">
              <a:buNone/>
              <a:defRPr>
                <a:solidFill>
                  <a:schemeClr val="bg1">
                    <a:lumMod val="50000"/>
                  </a:schemeClr>
                </a:solidFill>
              </a:defRPr>
            </a:lvl4pPr>
            <a:lvl5pPr marL="790575" indent="0">
              <a:buNone/>
              <a:defRPr>
                <a:solidFill>
                  <a:schemeClr val="bg1">
                    <a:lumMod val="50000"/>
                  </a:schemeClr>
                </a:solidFill>
              </a:defRPr>
            </a:lvl5pPr>
          </a:lstStyle>
          <a:p>
            <a:pPr lvl="0"/>
            <a:r>
              <a:rPr lang="en-US"/>
              <a:t>Text [Arial 16]</a:t>
            </a:r>
          </a:p>
        </p:txBody>
      </p:sp>
      <p:sp>
        <p:nvSpPr>
          <p:cNvPr id="14" name="Text Placeholder 6"/>
          <p:cNvSpPr>
            <a:spLocks noGrp="1"/>
          </p:cNvSpPr>
          <p:nvPr>
            <p:ph type="body" sz="quarter" idx="20" hasCustomPrompt="1"/>
          </p:nvPr>
        </p:nvSpPr>
        <p:spPr>
          <a:xfrm>
            <a:off x="6230256" y="2466977"/>
            <a:ext cx="2539700" cy="1038225"/>
          </a:xfrm>
          <a:prstGeom prst="rect">
            <a:avLst/>
          </a:prstGeom>
          <a:ln>
            <a:solidFill>
              <a:schemeClr val="accent1"/>
            </a:solidFill>
          </a:ln>
        </p:spPr>
        <p:txBody>
          <a:bodyPr lIns="91440" tIns="91440" rIns="91440" bIns="91440" anchor="t" anchorCtr="0"/>
          <a:lstStyle>
            <a:lvl1pPr marL="0" indent="0" algn="l">
              <a:buNone/>
              <a:defRPr sz="1600">
                <a:solidFill>
                  <a:schemeClr val="bg1">
                    <a:lumMod val="50000"/>
                  </a:schemeClr>
                </a:solidFill>
              </a:defRPr>
            </a:lvl1pPr>
            <a:lvl2pPr marL="209550" indent="0">
              <a:buNone/>
              <a:defRPr>
                <a:solidFill>
                  <a:schemeClr val="bg1">
                    <a:lumMod val="50000"/>
                  </a:schemeClr>
                </a:solidFill>
              </a:defRPr>
            </a:lvl2pPr>
            <a:lvl3pPr marL="400050" indent="0">
              <a:buNone/>
              <a:defRPr>
                <a:solidFill>
                  <a:schemeClr val="bg1">
                    <a:lumMod val="50000"/>
                  </a:schemeClr>
                </a:solidFill>
              </a:defRPr>
            </a:lvl3pPr>
            <a:lvl4pPr marL="595313" indent="0">
              <a:buNone/>
              <a:defRPr>
                <a:solidFill>
                  <a:schemeClr val="bg1">
                    <a:lumMod val="50000"/>
                  </a:schemeClr>
                </a:solidFill>
              </a:defRPr>
            </a:lvl4pPr>
            <a:lvl5pPr marL="790575" indent="0">
              <a:buNone/>
              <a:defRPr>
                <a:solidFill>
                  <a:schemeClr val="bg1">
                    <a:lumMod val="50000"/>
                  </a:schemeClr>
                </a:solidFill>
              </a:defRPr>
            </a:lvl5pPr>
          </a:lstStyle>
          <a:p>
            <a:pPr lvl="0"/>
            <a:r>
              <a:rPr lang="en-US"/>
              <a:t>Text [Arial 16]</a:t>
            </a:r>
          </a:p>
        </p:txBody>
      </p:sp>
      <p:sp>
        <p:nvSpPr>
          <p:cNvPr id="15" name="Text Placeholder 6"/>
          <p:cNvSpPr>
            <a:spLocks noGrp="1"/>
          </p:cNvSpPr>
          <p:nvPr>
            <p:ph type="body" sz="quarter" idx="21" hasCustomPrompt="1"/>
          </p:nvPr>
        </p:nvSpPr>
        <p:spPr>
          <a:xfrm>
            <a:off x="9040584" y="2466977"/>
            <a:ext cx="2539700" cy="1038225"/>
          </a:xfrm>
          <a:prstGeom prst="rect">
            <a:avLst/>
          </a:prstGeom>
          <a:ln>
            <a:solidFill>
              <a:schemeClr val="accent1"/>
            </a:solidFill>
          </a:ln>
        </p:spPr>
        <p:txBody>
          <a:bodyPr lIns="91440" tIns="91440" rIns="91440" bIns="91440" anchor="t" anchorCtr="0"/>
          <a:lstStyle>
            <a:lvl1pPr marL="0" indent="0" algn="l">
              <a:buNone/>
              <a:defRPr sz="1600">
                <a:solidFill>
                  <a:schemeClr val="bg1">
                    <a:lumMod val="50000"/>
                  </a:schemeClr>
                </a:solidFill>
              </a:defRPr>
            </a:lvl1pPr>
            <a:lvl2pPr marL="209550" indent="0">
              <a:buNone/>
              <a:defRPr>
                <a:solidFill>
                  <a:schemeClr val="bg1">
                    <a:lumMod val="50000"/>
                  </a:schemeClr>
                </a:solidFill>
              </a:defRPr>
            </a:lvl2pPr>
            <a:lvl3pPr marL="400050" indent="0">
              <a:buNone/>
              <a:defRPr>
                <a:solidFill>
                  <a:schemeClr val="bg1">
                    <a:lumMod val="50000"/>
                  </a:schemeClr>
                </a:solidFill>
              </a:defRPr>
            </a:lvl3pPr>
            <a:lvl4pPr marL="595313" indent="0">
              <a:buNone/>
              <a:defRPr>
                <a:solidFill>
                  <a:schemeClr val="bg1">
                    <a:lumMod val="50000"/>
                  </a:schemeClr>
                </a:solidFill>
              </a:defRPr>
            </a:lvl4pPr>
            <a:lvl5pPr marL="790575" indent="0">
              <a:buNone/>
              <a:defRPr>
                <a:solidFill>
                  <a:schemeClr val="bg1">
                    <a:lumMod val="50000"/>
                  </a:schemeClr>
                </a:solidFill>
              </a:defRPr>
            </a:lvl5pPr>
          </a:lstStyle>
          <a:p>
            <a:pPr lvl="0"/>
            <a:r>
              <a:rPr lang="en-US"/>
              <a:t>Text [Arial 16]</a:t>
            </a:r>
          </a:p>
        </p:txBody>
      </p:sp>
      <p:sp>
        <p:nvSpPr>
          <p:cNvPr id="16" name="Text Placeholder 6"/>
          <p:cNvSpPr>
            <a:spLocks noGrp="1"/>
          </p:cNvSpPr>
          <p:nvPr>
            <p:ph type="body" sz="quarter" idx="22" hasCustomPrompt="1"/>
          </p:nvPr>
        </p:nvSpPr>
        <p:spPr>
          <a:xfrm>
            <a:off x="615757" y="2466977"/>
            <a:ext cx="2539700" cy="1038225"/>
          </a:xfrm>
          <a:prstGeom prst="rect">
            <a:avLst/>
          </a:prstGeom>
          <a:solidFill>
            <a:schemeClr val="accent1"/>
          </a:solidFill>
          <a:ln>
            <a:solidFill>
              <a:schemeClr val="accent1"/>
            </a:solidFill>
          </a:ln>
        </p:spPr>
        <p:txBody>
          <a:bodyPr lIns="91440" tIns="91440" rIns="91440" bIns="91440" anchor="t" anchorCtr="0"/>
          <a:lstStyle>
            <a:lvl1pPr marL="0" indent="0" algn="l">
              <a:buNone/>
              <a:defRPr sz="1600" b="1">
                <a:solidFill>
                  <a:schemeClr val="bg1"/>
                </a:solidFill>
              </a:defRPr>
            </a:lvl1pPr>
            <a:lvl2pPr marL="209550" indent="0">
              <a:buNone/>
              <a:defRPr>
                <a:solidFill>
                  <a:schemeClr val="bg1">
                    <a:lumMod val="50000"/>
                  </a:schemeClr>
                </a:solidFill>
              </a:defRPr>
            </a:lvl2pPr>
            <a:lvl3pPr marL="400050" indent="0">
              <a:buNone/>
              <a:defRPr>
                <a:solidFill>
                  <a:schemeClr val="bg1">
                    <a:lumMod val="50000"/>
                  </a:schemeClr>
                </a:solidFill>
              </a:defRPr>
            </a:lvl3pPr>
            <a:lvl4pPr marL="595313" indent="0">
              <a:buNone/>
              <a:defRPr>
                <a:solidFill>
                  <a:schemeClr val="bg1">
                    <a:lumMod val="50000"/>
                  </a:schemeClr>
                </a:solidFill>
              </a:defRPr>
            </a:lvl4pPr>
            <a:lvl5pPr marL="790575" indent="0">
              <a:buNone/>
              <a:defRPr>
                <a:solidFill>
                  <a:schemeClr val="bg1">
                    <a:lumMod val="50000"/>
                  </a:schemeClr>
                </a:solidFill>
              </a:defRPr>
            </a:lvl5pPr>
          </a:lstStyle>
          <a:p>
            <a:pPr lvl="0"/>
            <a:r>
              <a:rPr lang="en-US"/>
              <a:t>Text [Arial 16]</a:t>
            </a:r>
          </a:p>
        </p:txBody>
      </p:sp>
      <p:cxnSp>
        <p:nvCxnSpPr>
          <p:cNvPr id="13" name="Straight Connector 12"/>
          <p:cNvCxnSpPr/>
          <p:nvPr userDrawn="1"/>
        </p:nvCxnSpPr>
        <p:spPr>
          <a:xfrm>
            <a:off x="603057" y="1024534"/>
            <a:ext cx="10979344" cy="0"/>
          </a:xfrm>
          <a:prstGeom prst="line">
            <a:avLst/>
          </a:prstGeom>
          <a:ln w="130175" cmpd="sng">
            <a:solidFill>
              <a:schemeClr val="accent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2544150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0856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wo column chart righ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bwMode="gray">
          <a:xfrm>
            <a:off x="457200" y="1325563"/>
            <a:ext cx="5500688" cy="46609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quarter" idx="12"/>
          </p:nvPr>
        </p:nvSpPr>
        <p:spPr>
          <a:xfrm>
            <a:off x="6234113" y="1325563"/>
            <a:ext cx="5499100" cy="4660900"/>
          </a:xfrm>
          <a:prstGeom prst="rect">
            <a:avLst/>
          </a:prstGeom>
        </p:spPr>
        <p:txBody>
          <a:bodyPr/>
          <a:lstStyle/>
          <a:p>
            <a:r>
              <a:rPr lang="en-US"/>
              <a:t>Click icon to add chart</a:t>
            </a:r>
          </a:p>
        </p:txBody>
      </p:sp>
      <p:sp>
        <p:nvSpPr>
          <p:cNvPr id="6" name="Title 5"/>
          <p:cNvSpPr>
            <a:spLocks noGrp="1"/>
          </p:cNvSpPr>
          <p:nvPr>
            <p:ph type="title"/>
          </p:nvPr>
        </p:nvSpPr>
        <p:spPr>
          <a:xfrm>
            <a:off x="460375" y="228600"/>
            <a:ext cx="11272838" cy="535531"/>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933962006"/>
      </p:ext>
    </p:extLst>
  </p:cSld>
  <p:clrMapOvr>
    <a:masterClrMapping/>
  </p:clrMapOvr>
  <p:transition/>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Two column graphic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527174"/>
            <a:ext cx="5499100" cy="4460875"/>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41514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le slide Sky">
    <p:bg>
      <p:bgPr>
        <a:solidFill>
          <a:schemeClr val="accent1"/>
        </a:solidFill>
        <a:effectLst/>
      </p:bgPr>
    </p:bg>
    <p:spTree>
      <p:nvGrpSpPr>
        <p:cNvPr id="1" name=""/>
        <p:cNvGrpSpPr/>
        <p:nvPr/>
      </p:nvGrpSpPr>
      <p:grpSpPr>
        <a:xfrm>
          <a:off x="0" y="0"/>
          <a:ext cx="0" cy="0"/>
          <a:chOff x="0" y="0"/>
          <a:chExt cx="0" cy="0"/>
        </a:xfrm>
      </p:grpSpPr>
      <p:sp>
        <p:nvSpPr>
          <p:cNvPr id="13" name="Rectangle 122"/>
          <p:cNvSpPr>
            <a:spLocks noGrp="1" noChangeArrowheads="1"/>
          </p:cNvSpPr>
          <p:nvPr>
            <p:ph type="ctrTitle"/>
          </p:nvPr>
        </p:nvSpPr>
        <p:spPr bwMode="auto">
          <a:xfrm>
            <a:off x="2167426" y="2519377"/>
            <a:ext cx="4436800" cy="997196"/>
          </a:xfrm>
          <a:ln>
            <a:noFill/>
          </a:ln>
        </p:spPr>
        <p:txBody>
          <a:bodyPr wrap="square" tIns="0" bIns="0" anchor="ctr" anchorCtr="0">
            <a:spAutoFit/>
          </a:bodyPr>
          <a:lstStyle>
            <a:lvl1pPr>
              <a:lnSpc>
                <a:spcPct val="90000"/>
              </a:lnSpc>
              <a:spcBef>
                <a:spcPts val="600"/>
              </a:spcBef>
              <a:spcAft>
                <a:spcPts val="0"/>
              </a:spcAft>
              <a:defRPr sz="3600" b="0" i="0" baseline="0">
                <a:solidFill>
                  <a:schemeClr val="tx1"/>
                </a:solidFill>
                <a:latin typeface="+mj-lt"/>
                <a:ea typeface="Arial Black" charset="0"/>
                <a:cs typeface="Arial Black" charset="0"/>
              </a:defRPr>
            </a:lvl1pPr>
          </a:lstStyle>
          <a:p>
            <a:r>
              <a:rPr lang="en-US"/>
              <a:t>Click to edit Master title style</a:t>
            </a:r>
          </a:p>
        </p:txBody>
      </p:sp>
      <p:sp>
        <p:nvSpPr>
          <p:cNvPr id="16" name="Rectangle 223"/>
          <p:cNvSpPr>
            <a:spLocks noGrp="1" noChangeArrowheads="1"/>
          </p:cNvSpPr>
          <p:nvPr>
            <p:ph type="subTitle" idx="1"/>
          </p:nvPr>
        </p:nvSpPr>
        <p:spPr bwMode="auto">
          <a:xfrm>
            <a:off x="2205790" y="4147901"/>
            <a:ext cx="3320996" cy="276999"/>
          </a:xfrm>
          <a:prstGeom prst="rect">
            <a:avLst/>
          </a:prstGeom>
          <a:ln/>
        </p:spPr>
        <p:txBody>
          <a:bodyPr wrap="square" bIns="0" anchor="t" anchorCtr="0">
            <a:spAutoFit/>
          </a:bodyPr>
          <a:lstStyle>
            <a:lvl1pPr marL="0" indent="0" algn="l">
              <a:lnSpc>
                <a:spcPct val="100000"/>
              </a:lnSpc>
              <a:spcBef>
                <a:spcPts val="0"/>
              </a:spcBef>
              <a:spcAft>
                <a:spcPts val="0"/>
              </a:spcAft>
              <a:buFont typeface="Times" pitchFamily="18" charset="0"/>
              <a:buNone/>
              <a:defRPr sz="1800">
                <a:solidFill>
                  <a:schemeClr val="tx1"/>
                </a:solidFill>
              </a:defRPr>
            </a:lvl1pPr>
          </a:lstStyle>
          <a:p>
            <a:r>
              <a:rPr lang="en-US"/>
              <a:t>Click to edit Master subtitle style</a:t>
            </a:r>
          </a:p>
        </p:txBody>
      </p:sp>
      <p:sp>
        <p:nvSpPr>
          <p:cNvPr id="9" name="TextBox 8"/>
          <p:cNvSpPr txBox="1"/>
          <p:nvPr userDrawn="1"/>
        </p:nvSpPr>
        <p:spPr bwMode="gray">
          <a:xfrm>
            <a:off x="460375" y="6035948"/>
            <a:ext cx="7321550" cy="430887"/>
          </a:xfrm>
          <a:prstGeom prst="rect">
            <a:avLst/>
          </a:prstGeom>
          <a:noFill/>
        </p:spPr>
        <p:txBody>
          <a:bodyPr wrap="square" lIns="0" tIns="0" rIns="0" bIns="0" anchor="t" anchorCtr="0">
            <a:spAutoFit/>
          </a:bodyPr>
          <a:lstStyle/>
          <a:p>
            <a:pPr eaLnBrk="0" fontAlgn="base" hangingPunct="0">
              <a:defRPr/>
            </a:pPr>
            <a:r>
              <a:rPr lang="en-US" sz="700">
                <a:solidFill>
                  <a:srgbClr val="FFFFFF"/>
                </a:solidFill>
                <a:ea typeface="Arial Unicode MS" pitchFamily="34" charset="-128"/>
                <a:cs typeface="Arial Unicode MS" pitchFamily="34" charset="-128"/>
              </a:rPr>
              <a:t>CONFIDENTIAL AND PROPRIETARY</a:t>
            </a:r>
          </a:p>
          <a:p>
            <a:pPr eaLnBrk="0" fontAlgn="base" hangingPunct="0">
              <a:defRPr/>
            </a:pPr>
            <a:r>
              <a:rPr lang="en-US" sz="700">
                <a:solidFill>
                  <a:srgbClr val="FFFFFF"/>
                </a:solidFill>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 2022 Gartner, Inc. and/or its affiliates. All rights reserved.</a:t>
            </a:r>
          </a:p>
        </p:txBody>
      </p:sp>
      <p:cxnSp>
        <p:nvCxnSpPr>
          <p:cNvPr id="11" name="Straight Connector 10"/>
          <p:cNvCxnSpPr/>
          <p:nvPr userDrawn="1"/>
        </p:nvCxnSpPr>
        <p:spPr bwMode="auto">
          <a:xfrm>
            <a:off x="1669116" y="1374511"/>
            <a:ext cx="1" cy="3286926"/>
          </a:xfrm>
          <a:prstGeom prst="line">
            <a:avLst/>
          </a:prstGeom>
          <a:solidFill>
            <a:srgbClr val="00529B"/>
          </a:solidFill>
          <a:ln w="165100" cap="flat" cmpd="sng" algn="ctr">
            <a:solidFill>
              <a:schemeClr val="accent4"/>
            </a:solidFill>
            <a:prstDash val="solid"/>
            <a:round/>
            <a:headEnd type="none" w="med" len="med"/>
            <a:tailEnd type="none" w="lg" len="lg"/>
          </a:ln>
          <a:effectLst/>
        </p:spPr>
      </p:cxnSp>
      <p:cxnSp>
        <p:nvCxnSpPr>
          <p:cNvPr id="17" name="Straight Connector 16"/>
          <p:cNvCxnSpPr/>
          <p:nvPr userDrawn="1"/>
        </p:nvCxnSpPr>
        <p:spPr bwMode="auto">
          <a:xfrm>
            <a:off x="7140899" y="1374511"/>
            <a:ext cx="1" cy="3286926"/>
          </a:xfrm>
          <a:prstGeom prst="line">
            <a:avLst/>
          </a:prstGeom>
          <a:solidFill>
            <a:srgbClr val="00529B"/>
          </a:solidFill>
          <a:ln w="165100" cap="flat" cmpd="sng" algn="ctr">
            <a:solidFill>
              <a:schemeClr val="accent4"/>
            </a:solidFill>
            <a:prstDash val="solid"/>
            <a:round/>
            <a:headEnd type="none" w="med" len="med"/>
            <a:tailEnd type="none" w="lg" len="lg"/>
          </a:ln>
          <a:effec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7445" y="5975403"/>
            <a:ext cx="2057936" cy="469087"/>
          </a:xfrm>
          <a:prstGeom prst="rect">
            <a:avLst/>
          </a:prstGeom>
        </p:spPr>
      </p:pic>
    </p:spTree>
    <p:extLst>
      <p:ext uri="{BB962C8B-B14F-4D97-AF65-F5344CB8AC3E}">
        <p14:creationId xmlns:p14="http://schemas.microsoft.com/office/powerpoint/2010/main" val="3270317837"/>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itle slide Rose">
    <p:bg>
      <p:bgPr>
        <a:solidFill>
          <a:schemeClr val="accent1"/>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auto">
          <a:xfrm>
            <a:off x="1669116" y="1374511"/>
            <a:ext cx="1" cy="3286926"/>
          </a:xfrm>
          <a:prstGeom prst="line">
            <a:avLst/>
          </a:prstGeom>
          <a:solidFill>
            <a:srgbClr val="00529B"/>
          </a:solidFill>
          <a:ln w="165100" cap="flat" cmpd="sng" algn="ctr">
            <a:solidFill>
              <a:srgbClr val="E81159"/>
            </a:solidFill>
            <a:prstDash val="solid"/>
            <a:round/>
            <a:headEnd type="none" w="med" len="med"/>
            <a:tailEnd type="none" w="lg" len="lg"/>
          </a:ln>
          <a:effectLst/>
        </p:spPr>
      </p:cxnSp>
      <p:cxnSp>
        <p:nvCxnSpPr>
          <p:cNvPr id="17" name="Straight Connector 16"/>
          <p:cNvCxnSpPr/>
          <p:nvPr userDrawn="1"/>
        </p:nvCxnSpPr>
        <p:spPr bwMode="auto">
          <a:xfrm>
            <a:off x="7140899" y="1374511"/>
            <a:ext cx="1" cy="3286926"/>
          </a:xfrm>
          <a:prstGeom prst="line">
            <a:avLst/>
          </a:prstGeom>
          <a:solidFill>
            <a:srgbClr val="00529B"/>
          </a:solidFill>
          <a:ln w="165100" cap="flat" cmpd="sng" algn="ctr">
            <a:solidFill>
              <a:srgbClr val="E81159"/>
            </a:solidFill>
            <a:prstDash val="solid"/>
            <a:round/>
            <a:headEnd type="none" w="med" len="med"/>
            <a:tailEnd type="none" w="lg" len="lg"/>
          </a:ln>
          <a:effec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7445" y="5975403"/>
            <a:ext cx="2057936" cy="469087"/>
          </a:xfrm>
          <a:prstGeom prst="rect">
            <a:avLst/>
          </a:prstGeom>
        </p:spPr>
      </p:pic>
      <p:sp>
        <p:nvSpPr>
          <p:cNvPr id="10" name="Rectangle 122">
            <a:extLst>
              <a:ext uri="{FF2B5EF4-FFF2-40B4-BE49-F238E27FC236}">
                <a16:creationId xmlns:a16="http://schemas.microsoft.com/office/drawing/2014/main" id="{802D2D7F-103F-214C-BC95-89F7EA16C43B}"/>
              </a:ext>
            </a:extLst>
          </p:cNvPr>
          <p:cNvSpPr>
            <a:spLocks noGrp="1" noChangeArrowheads="1"/>
          </p:cNvSpPr>
          <p:nvPr>
            <p:ph type="ctrTitle"/>
          </p:nvPr>
        </p:nvSpPr>
        <p:spPr bwMode="auto">
          <a:xfrm>
            <a:off x="2167426" y="2519377"/>
            <a:ext cx="4436800" cy="997196"/>
          </a:xfrm>
          <a:ln>
            <a:noFill/>
          </a:ln>
        </p:spPr>
        <p:txBody>
          <a:bodyPr wrap="square" tIns="0" bIns="0" anchor="ctr" anchorCtr="0">
            <a:spAutoFit/>
          </a:bodyPr>
          <a:lstStyle>
            <a:lvl1pPr>
              <a:lnSpc>
                <a:spcPct val="90000"/>
              </a:lnSpc>
              <a:spcBef>
                <a:spcPts val="600"/>
              </a:spcBef>
              <a:spcAft>
                <a:spcPts val="0"/>
              </a:spcAft>
              <a:defRPr sz="3600" b="0" i="0" baseline="0">
                <a:solidFill>
                  <a:schemeClr val="tx1"/>
                </a:solidFill>
                <a:latin typeface="+mj-lt"/>
                <a:ea typeface="Arial Black" charset="0"/>
                <a:cs typeface="Arial Black" charset="0"/>
              </a:defRPr>
            </a:lvl1pPr>
          </a:lstStyle>
          <a:p>
            <a:r>
              <a:rPr lang="en-US"/>
              <a:t>Click to edit Master title style</a:t>
            </a:r>
          </a:p>
        </p:txBody>
      </p:sp>
      <p:sp>
        <p:nvSpPr>
          <p:cNvPr id="14" name="Rectangle 223">
            <a:extLst>
              <a:ext uri="{FF2B5EF4-FFF2-40B4-BE49-F238E27FC236}">
                <a16:creationId xmlns:a16="http://schemas.microsoft.com/office/drawing/2014/main" id="{A63AB4FC-1F76-B94A-AEC2-906D9378085C}"/>
              </a:ext>
            </a:extLst>
          </p:cNvPr>
          <p:cNvSpPr>
            <a:spLocks noGrp="1" noChangeArrowheads="1"/>
          </p:cNvSpPr>
          <p:nvPr>
            <p:ph type="subTitle" idx="1"/>
          </p:nvPr>
        </p:nvSpPr>
        <p:spPr bwMode="auto">
          <a:xfrm>
            <a:off x="2205790" y="4147901"/>
            <a:ext cx="3320996" cy="276999"/>
          </a:xfrm>
          <a:prstGeom prst="rect">
            <a:avLst/>
          </a:prstGeom>
          <a:ln/>
        </p:spPr>
        <p:txBody>
          <a:bodyPr wrap="square" bIns="0" anchor="t" anchorCtr="0">
            <a:spAutoFit/>
          </a:bodyPr>
          <a:lstStyle>
            <a:lvl1pPr marL="0" indent="0" algn="l">
              <a:lnSpc>
                <a:spcPct val="100000"/>
              </a:lnSpc>
              <a:spcBef>
                <a:spcPts val="0"/>
              </a:spcBef>
              <a:spcAft>
                <a:spcPts val="0"/>
              </a:spcAft>
              <a:buFont typeface="Times" pitchFamily="18" charset="0"/>
              <a:buNone/>
              <a:defRPr sz="1800">
                <a:solidFill>
                  <a:schemeClr val="tx1"/>
                </a:solidFill>
                <a:latin typeface="+mn-lt"/>
              </a:defRPr>
            </a:lvl1pPr>
          </a:lstStyle>
          <a:p>
            <a:r>
              <a:rPr lang="en-US"/>
              <a:t>Click to edit Master subtitle style</a:t>
            </a:r>
          </a:p>
        </p:txBody>
      </p:sp>
      <p:sp>
        <p:nvSpPr>
          <p:cNvPr id="15" name="TextBox 14">
            <a:extLst>
              <a:ext uri="{FF2B5EF4-FFF2-40B4-BE49-F238E27FC236}">
                <a16:creationId xmlns:a16="http://schemas.microsoft.com/office/drawing/2014/main" id="{F299DBBB-9C25-A94C-A277-39B8721C7CB9}"/>
              </a:ext>
            </a:extLst>
          </p:cNvPr>
          <p:cNvSpPr txBox="1"/>
          <p:nvPr userDrawn="1"/>
        </p:nvSpPr>
        <p:spPr bwMode="gray">
          <a:xfrm>
            <a:off x="460375" y="6035948"/>
            <a:ext cx="7321550" cy="347999"/>
          </a:xfrm>
          <a:prstGeom prst="rect">
            <a:avLst/>
          </a:prstGeom>
          <a:noFill/>
        </p:spPr>
        <p:txBody>
          <a:bodyPr wrap="square" lIns="0" tIns="0" rIns="0" bIns="0" anchor="t" anchorCtr="0">
            <a:noAutofit/>
          </a:bodyPr>
          <a:lstStyle/>
          <a:p>
            <a:pPr eaLnBrk="0" fontAlgn="base" hangingPunct="0">
              <a:defRPr/>
            </a:pPr>
            <a:r>
              <a:rPr lang="en-US" sz="700">
                <a:solidFill>
                  <a:srgbClr val="FFFFFF"/>
                </a:solidFill>
                <a:ea typeface="Arial Unicode MS" pitchFamily="34" charset="-128"/>
                <a:cs typeface="Arial Unicode MS" pitchFamily="34" charset="-128"/>
              </a:rPr>
              <a:t>CONFIDENTIAL AND PROPRIETARY</a:t>
            </a:r>
          </a:p>
          <a:p>
            <a:pPr eaLnBrk="0" fontAlgn="base" hangingPunct="0">
              <a:defRPr/>
            </a:pPr>
            <a:r>
              <a:rPr lang="en-US" sz="700">
                <a:solidFill>
                  <a:srgbClr val="FFFFFF"/>
                </a:solidFill>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 2022 Gartner, Inc. and/or its affiliates. All rights reserved.</a:t>
            </a:r>
          </a:p>
        </p:txBody>
      </p:sp>
    </p:spTree>
    <p:extLst>
      <p:ext uri="{BB962C8B-B14F-4D97-AF65-F5344CB8AC3E}">
        <p14:creationId xmlns:p14="http://schemas.microsoft.com/office/powerpoint/2010/main" val="1871267967"/>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itle slide Tangerine">
    <p:bg>
      <p:bgPr>
        <a:solidFill>
          <a:schemeClr val="accent1"/>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auto">
          <a:xfrm>
            <a:off x="1669116" y="1374511"/>
            <a:ext cx="1" cy="3286926"/>
          </a:xfrm>
          <a:prstGeom prst="line">
            <a:avLst/>
          </a:prstGeom>
          <a:solidFill>
            <a:srgbClr val="00529B"/>
          </a:solidFill>
          <a:ln w="165100" cap="flat" cmpd="sng" algn="ctr">
            <a:solidFill>
              <a:schemeClr val="accent5"/>
            </a:solidFill>
            <a:prstDash val="solid"/>
            <a:round/>
            <a:headEnd type="none" w="med" len="med"/>
            <a:tailEnd type="none" w="lg" len="lg"/>
          </a:ln>
          <a:effectLst/>
        </p:spPr>
      </p:cxnSp>
      <p:cxnSp>
        <p:nvCxnSpPr>
          <p:cNvPr id="17" name="Straight Connector 16"/>
          <p:cNvCxnSpPr/>
          <p:nvPr userDrawn="1"/>
        </p:nvCxnSpPr>
        <p:spPr bwMode="auto">
          <a:xfrm>
            <a:off x="7140899" y="1374511"/>
            <a:ext cx="1" cy="3286926"/>
          </a:xfrm>
          <a:prstGeom prst="line">
            <a:avLst/>
          </a:prstGeom>
          <a:solidFill>
            <a:srgbClr val="00529B"/>
          </a:solidFill>
          <a:ln w="165100" cap="flat" cmpd="sng" algn="ctr">
            <a:solidFill>
              <a:schemeClr val="accent5"/>
            </a:solidFill>
            <a:prstDash val="solid"/>
            <a:round/>
            <a:headEnd type="none" w="med" len="med"/>
            <a:tailEnd type="none" w="lg" len="lg"/>
          </a:ln>
          <a:effec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7445" y="5975403"/>
            <a:ext cx="2057936" cy="469087"/>
          </a:xfrm>
          <a:prstGeom prst="rect">
            <a:avLst/>
          </a:prstGeom>
        </p:spPr>
      </p:pic>
      <p:sp>
        <p:nvSpPr>
          <p:cNvPr id="10" name="Rectangle 122">
            <a:extLst>
              <a:ext uri="{FF2B5EF4-FFF2-40B4-BE49-F238E27FC236}">
                <a16:creationId xmlns:a16="http://schemas.microsoft.com/office/drawing/2014/main" id="{2E80A3E3-C2D8-F949-A7A3-F518BFB8248B}"/>
              </a:ext>
            </a:extLst>
          </p:cNvPr>
          <p:cNvSpPr>
            <a:spLocks noGrp="1" noChangeArrowheads="1"/>
          </p:cNvSpPr>
          <p:nvPr>
            <p:ph type="ctrTitle"/>
          </p:nvPr>
        </p:nvSpPr>
        <p:spPr bwMode="auto">
          <a:xfrm>
            <a:off x="2167426" y="2519377"/>
            <a:ext cx="4436800" cy="997196"/>
          </a:xfrm>
          <a:ln>
            <a:noFill/>
          </a:ln>
        </p:spPr>
        <p:txBody>
          <a:bodyPr wrap="square" tIns="0" bIns="0" anchor="ctr" anchorCtr="0">
            <a:spAutoFit/>
          </a:bodyPr>
          <a:lstStyle>
            <a:lvl1pPr>
              <a:lnSpc>
                <a:spcPct val="90000"/>
              </a:lnSpc>
              <a:spcBef>
                <a:spcPts val="600"/>
              </a:spcBef>
              <a:spcAft>
                <a:spcPts val="0"/>
              </a:spcAft>
              <a:defRPr sz="3600" b="0" i="0" baseline="0">
                <a:solidFill>
                  <a:schemeClr val="tx1"/>
                </a:solidFill>
                <a:latin typeface="+mj-lt"/>
                <a:ea typeface="Arial Black" charset="0"/>
                <a:cs typeface="Arial Black" charset="0"/>
              </a:defRPr>
            </a:lvl1pPr>
          </a:lstStyle>
          <a:p>
            <a:r>
              <a:rPr lang="en-US"/>
              <a:t>Click to edit Master title style</a:t>
            </a:r>
          </a:p>
        </p:txBody>
      </p:sp>
      <p:sp>
        <p:nvSpPr>
          <p:cNvPr id="14" name="Rectangle 223">
            <a:extLst>
              <a:ext uri="{FF2B5EF4-FFF2-40B4-BE49-F238E27FC236}">
                <a16:creationId xmlns:a16="http://schemas.microsoft.com/office/drawing/2014/main" id="{65B96F9E-B20B-8A41-9126-3207F2DFA672}"/>
              </a:ext>
            </a:extLst>
          </p:cNvPr>
          <p:cNvSpPr>
            <a:spLocks noGrp="1" noChangeArrowheads="1"/>
          </p:cNvSpPr>
          <p:nvPr>
            <p:ph type="subTitle" idx="1"/>
          </p:nvPr>
        </p:nvSpPr>
        <p:spPr bwMode="auto">
          <a:xfrm>
            <a:off x="2205790" y="4147901"/>
            <a:ext cx="3320996" cy="276999"/>
          </a:xfrm>
          <a:prstGeom prst="rect">
            <a:avLst/>
          </a:prstGeom>
          <a:ln/>
        </p:spPr>
        <p:txBody>
          <a:bodyPr wrap="square" bIns="0" anchor="t" anchorCtr="0">
            <a:spAutoFit/>
          </a:bodyPr>
          <a:lstStyle>
            <a:lvl1pPr marL="0" indent="0" algn="l">
              <a:lnSpc>
                <a:spcPct val="100000"/>
              </a:lnSpc>
              <a:spcBef>
                <a:spcPts val="0"/>
              </a:spcBef>
              <a:spcAft>
                <a:spcPts val="0"/>
              </a:spcAft>
              <a:buFont typeface="Times" pitchFamily="18" charset="0"/>
              <a:buNone/>
              <a:defRPr sz="1800">
                <a:solidFill>
                  <a:schemeClr val="tx1"/>
                </a:solidFill>
              </a:defRPr>
            </a:lvl1pPr>
          </a:lstStyle>
          <a:p>
            <a:r>
              <a:rPr lang="en-US"/>
              <a:t>Click to edit Master subtitle style</a:t>
            </a:r>
          </a:p>
        </p:txBody>
      </p:sp>
      <p:sp>
        <p:nvSpPr>
          <p:cNvPr id="15" name="TextBox 14">
            <a:extLst>
              <a:ext uri="{FF2B5EF4-FFF2-40B4-BE49-F238E27FC236}">
                <a16:creationId xmlns:a16="http://schemas.microsoft.com/office/drawing/2014/main" id="{60099DB0-D009-C146-BC38-3F1B3271B54E}"/>
              </a:ext>
            </a:extLst>
          </p:cNvPr>
          <p:cNvSpPr txBox="1"/>
          <p:nvPr userDrawn="1"/>
        </p:nvSpPr>
        <p:spPr bwMode="gray">
          <a:xfrm>
            <a:off x="460375" y="6035948"/>
            <a:ext cx="7321550" cy="347999"/>
          </a:xfrm>
          <a:prstGeom prst="rect">
            <a:avLst/>
          </a:prstGeom>
          <a:noFill/>
        </p:spPr>
        <p:txBody>
          <a:bodyPr wrap="square" lIns="0" tIns="0" rIns="0" bIns="0" anchor="t" anchorCtr="0">
            <a:noAutofit/>
          </a:bodyPr>
          <a:lstStyle/>
          <a:p>
            <a:pPr eaLnBrk="0" fontAlgn="base" hangingPunct="0">
              <a:defRPr/>
            </a:pPr>
            <a:r>
              <a:rPr lang="en-US" sz="700">
                <a:solidFill>
                  <a:srgbClr val="FFFFFF"/>
                </a:solidFill>
                <a:ea typeface="Arial Unicode MS" pitchFamily="34" charset="-128"/>
                <a:cs typeface="Arial Unicode MS" pitchFamily="34" charset="-128"/>
              </a:rPr>
              <a:t>CONFIDENTIAL AND PROPRIETARY</a:t>
            </a:r>
          </a:p>
          <a:p>
            <a:pPr eaLnBrk="0" fontAlgn="base" hangingPunct="0">
              <a:defRPr/>
            </a:pPr>
            <a:r>
              <a:rPr lang="en-US" sz="700">
                <a:solidFill>
                  <a:srgbClr val="FFFFFF"/>
                </a:solidFill>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 2022 Gartner, Inc. and/or its affiliates. All rights reserved.</a:t>
            </a:r>
          </a:p>
        </p:txBody>
      </p:sp>
    </p:spTree>
    <p:extLst>
      <p:ext uri="{BB962C8B-B14F-4D97-AF65-F5344CB8AC3E}">
        <p14:creationId xmlns:p14="http://schemas.microsoft.com/office/powerpoint/2010/main" val="1286232144"/>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slide Lemon">
    <p:bg>
      <p:bgPr>
        <a:solidFill>
          <a:schemeClr val="accent1"/>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auto">
          <a:xfrm>
            <a:off x="1669116" y="1374511"/>
            <a:ext cx="1" cy="3286926"/>
          </a:xfrm>
          <a:prstGeom prst="line">
            <a:avLst/>
          </a:prstGeom>
          <a:solidFill>
            <a:srgbClr val="00529B"/>
          </a:solidFill>
          <a:ln w="165100" cap="flat" cmpd="sng" algn="ctr">
            <a:solidFill>
              <a:schemeClr val="accent6"/>
            </a:solidFill>
            <a:prstDash val="solid"/>
            <a:round/>
            <a:headEnd type="none" w="med" len="med"/>
            <a:tailEnd type="none" w="lg" len="lg"/>
          </a:ln>
          <a:effectLst/>
        </p:spPr>
      </p:cxnSp>
      <p:cxnSp>
        <p:nvCxnSpPr>
          <p:cNvPr id="17" name="Straight Connector 16"/>
          <p:cNvCxnSpPr/>
          <p:nvPr userDrawn="1"/>
        </p:nvCxnSpPr>
        <p:spPr bwMode="auto">
          <a:xfrm>
            <a:off x="7140899" y="1374511"/>
            <a:ext cx="1" cy="3286926"/>
          </a:xfrm>
          <a:prstGeom prst="line">
            <a:avLst/>
          </a:prstGeom>
          <a:solidFill>
            <a:srgbClr val="00529B"/>
          </a:solidFill>
          <a:ln w="165100" cap="flat" cmpd="sng" algn="ctr">
            <a:solidFill>
              <a:schemeClr val="accent6"/>
            </a:solidFill>
            <a:prstDash val="solid"/>
            <a:round/>
            <a:headEnd type="none" w="med" len="med"/>
            <a:tailEnd type="none" w="lg" len="lg"/>
          </a:ln>
          <a:effec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7445" y="5975403"/>
            <a:ext cx="2057936" cy="469087"/>
          </a:xfrm>
          <a:prstGeom prst="rect">
            <a:avLst/>
          </a:prstGeom>
        </p:spPr>
      </p:pic>
      <p:sp>
        <p:nvSpPr>
          <p:cNvPr id="10" name="Rectangle 122">
            <a:extLst>
              <a:ext uri="{FF2B5EF4-FFF2-40B4-BE49-F238E27FC236}">
                <a16:creationId xmlns:a16="http://schemas.microsoft.com/office/drawing/2014/main" id="{7A19B146-645C-FF4C-83C5-F0965A0F6C1E}"/>
              </a:ext>
            </a:extLst>
          </p:cNvPr>
          <p:cNvSpPr>
            <a:spLocks noGrp="1" noChangeArrowheads="1"/>
          </p:cNvSpPr>
          <p:nvPr>
            <p:ph type="ctrTitle"/>
          </p:nvPr>
        </p:nvSpPr>
        <p:spPr bwMode="auto">
          <a:xfrm>
            <a:off x="2167426" y="2519377"/>
            <a:ext cx="4436800" cy="997196"/>
          </a:xfrm>
          <a:ln>
            <a:noFill/>
          </a:ln>
        </p:spPr>
        <p:txBody>
          <a:bodyPr wrap="square" tIns="0" bIns="0" anchor="ctr" anchorCtr="0">
            <a:spAutoFit/>
          </a:bodyPr>
          <a:lstStyle>
            <a:lvl1pPr>
              <a:lnSpc>
                <a:spcPct val="90000"/>
              </a:lnSpc>
              <a:spcBef>
                <a:spcPts val="600"/>
              </a:spcBef>
              <a:spcAft>
                <a:spcPts val="0"/>
              </a:spcAft>
              <a:defRPr sz="3600" b="0" i="0" baseline="0">
                <a:solidFill>
                  <a:schemeClr val="tx1"/>
                </a:solidFill>
                <a:latin typeface="+mj-lt"/>
                <a:ea typeface="Arial Black" charset="0"/>
                <a:cs typeface="Arial Black" charset="0"/>
              </a:defRPr>
            </a:lvl1pPr>
          </a:lstStyle>
          <a:p>
            <a:r>
              <a:rPr lang="en-US"/>
              <a:t>Click to edit Master title style</a:t>
            </a:r>
          </a:p>
        </p:txBody>
      </p:sp>
      <p:sp>
        <p:nvSpPr>
          <p:cNvPr id="14" name="Rectangle 223">
            <a:extLst>
              <a:ext uri="{FF2B5EF4-FFF2-40B4-BE49-F238E27FC236}">
                <a16:creationId xmlns:a16="http://schemas.microsoft.com/office/drawing/2014/main" id="{95A00549-E0CD-3B46-8E9C-F40841BE8145}"/>
              </a:ext>
            </a:extLst>
          </p:cNvPr>
          <p:cNvSpPr>
            <a:spLocks noGrp="1" noChangeArrowheads="1"/>
          </p:cNvSpPr>
          <p:nvPr>
            <p:ph type="subTitle" idx="1"/>
          </p:nvPr>
        </p:nvSpPr>
        <p:spPr bwMode="auto">
          <a:xfrm>
            <a:off x="2205790" y="4147901"/>
            <a:ext cx="3320996" cy="276999"/>
          </a:xfrm>
          <a:prstGeom prst="rect">
            <a:avLst/>
          </a:prstGeom>
          <a:ln/>
        </p:spPr>
        <p:txBody>
          <a:bodyPr wrap="square" bIns="0" anchor="t" anchorCtr="0">
            <a:spAutoFit/>
          </a:bodyPr>
          <a:lstStyle>
            <a:lvl1pPr marL="0" indent="0" algn="l">
              <a:lnSpc>
                <a:spcPct val="100000"/>
              </a:lnSpc>
              <a:spcBef>
                <a:spcPts val="0"/>
              </a:spcBef>
              <a:spcAft>
                <a:spcPts val="0"/>
              </a:spcAft>
              <a:buFont typeface="Times" pitchFamily="18" charset="0"/>
              <a:buNone/>
              <a:defRPr sz="1800">
                <a:solidFill>
                  <a:schemeClr val="tx1"/>
                </a:solidFill>
                <a:latin typeface="+mn-lt"/>
              </a:defRPr>
            </a:lvl1pPr>
          </a:lstStyle>
          <a:p>
            <a:r>
              <a:rPr lang="en-US"/>
              <a:t>Click to edit Master subtitle style</a:t>
            </a:r>
          </a:p>
        </p:txBody>
      </p:sp>
      <p:sp>
        <p:nvSpPr>
          <p:cNvPr id="15" name="TextBox 14">
            <a:extLst>
              <a:ext uri="{FF2B5EF4-FFF2-40B4-BE49-F238E27FC236}">
                <a16:creationId xmlns:a16="http://schemas.microsoft.com/office/drawing/2014/main" id="{C822F5EE-E496-B843-B832-69CF62F1EBE2}"/>
              </a:ext>
            </a:extLst>
          </p:cNvPr>
          <p:cNvSpPr txBox="1"/>
          <p:nvPr userDrawn="1"/>
        </p:nvSpPr>
        <p:spPr bwMode="gray">
          <a:xfrm>
            <a:off x="460375" y="6035948"/>
            <a:ext cx="7321550" cy="347999"/>
          </a:xfrm>
          <a:prstGeom prst="rect">
            <a:avLst/>
          </a:prstGeom>
          <a:noFill/>
        </p:spPr>
        <p:txBody>
          <a:bodyPr wrap="square" lIns="0" tIns="0" rIns="0" bIns="0" anchor="t" anchorCtr="0">
            <a:noAutofit/>
          </a:bodyPr>
          <a:lstStyle/>
          <a:p>
            <a:pPr eaLnBrk="0" fontAlgn="base" hangingPunct="0">
              <a:defRPr/>
            </a:pPr>
            <a:r>
              <a:rPr lang="en-US" sz="700">
                <a:solidFill>
                  <a:srgbClr val="FFFFFF"/>
                </a:solidFill>
                <a:ea typeface="Arial Unicode MS" pitchFamily="34" charset="-128"/>
                <a:cs typeface="Arial Unicode MS" pitchFamily="34" charset="-128"/>
              </a:rPr>
              <a:t>CONFIDENTIAL AND PROPRIETARY</a:t>
            </a:r>
          </a:p>
          <a:p>
            <a:pPr eaLnBrk="0" fontAlgn="base" hangingPunct="0">
              <a:defRPr/>
            </a:pPr>
            <a:r>
              <a:rPr lang="en-US" sz="700">
                <a:solidFill>
                  <a:srgbClr val="FFFFFF"/>
                </a:solidFill>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 2022 Gartner, Inc. and/or its affiliates. All rights reserved.</a:t>
            </a:r>
          </a:p>
        </p:txBody>
      </p:sp>
    </p:spTree>
    <p:extLst>
      <p:ext uri="{BB962C8B-B14F-4D97-AF65-F5344CB8AC3E}">
        <p14:creationId xmlns:p14="http://schemas.microsoft.com/office/powerpoint/2010/main" val="3555303578"/>
      </p:ext>
    </p:extLst>
  </p:cSld>
  <p:clrMapOvr>
    <a:overrideClrMapping bg1="dk1" tx1="lt1" bg2="dk2" tx2="lt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nk white bkgr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382240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lumn shaded">
    <p:spTree>
      <p:nvGrpSpPr>
        <p:cNvPr id="1" name=""/>
        <p:cNvGrpSpPr/>
        <p:nvPr/>
      </p:nvGrpSpPr>
      <p:grpSpPr>
        <a:xfrm>
          <a:off x="0" y="0"/>
          <a:ext cx="0" cy="0"/>
          <a:chOff x="0" y="0"/>
          <a:chExt cx="0" cy="0"/>
        </a:xfrm>
      </p:grpSpPr>
      <p:sp>
        <p:nvSpPr>
          <p:cNvPr id="9" name="Text Placeholder 11"/>
          <p:cNvSpPr>
            <a:spLocks noGrp="1"/>
          </p:cNvSpPr>
          <p:nvPr>
            <p:ph type="body" sz="quarter" idx="19"/>
          </p:nvPr>
        </p:nvSpPr>
        <p:spPr>
          <a:xfrm>
            <a:off x="4424192" y="1527175"/>
            <a:ext cx="3336925" cy="4460875"/>
          </a:xfrm>
          <a:solidFill>
            <a:srgbClr val="F4F4F4"/>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1"/>
          <p:cNvSpPr>
            <a:spLocks noGrp="1"/>
          </p:cNvSpPr>
          <p:nvPr>
            <p:ph type="body" sz="quarter" idx="20"/>
          </p:nvPr>
        </p:nvSpPr>
        <p:spPr>
          <a:xfrm>
            <a:off x="8391523" y="1527175"/>
            <a:ext cx="3336925" cy="4460875"/>
          </a:xfrm>
          <a:solidFill>
            <a:srgbClr val="F4F4F4"/>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1"/>
          <p:cNvSpPr>
            <a:spLocks noGrp="1"/>
          </p:cNvSpPr>
          <p:nvPr>
            <p:ph type="body" sz="quarter" idx="18"/>
          </p:nvPr>
        </p:nvSpPr>
        <p:spPr>
          <a:xfrm>
            <a:off x="457200" y="1527175"/>
            <a:ext cx="3336925" cy="4460875"/>
          </a:xfrm>
          <a:solidFill>
            <a:srgbClr val="F4F4F4"/>
          </a:solidFill>
        </p:spPr>
        <p:txBody>
          <a:bodyPr lIns="182880" tIns="182880" rIns="91440" bIns="182880">
            <a:noAutofit/>
          </a:bodyPr>
          <a:lstStyle>
            <a:lvl1pPr marL="0" indent="0">
              <a:buNone/>
              <a:defRPr sz="2000" b="1"/>
            </a:lvl1pPr>
            <a:lvl2pPr marL="228600" indent="-228600">
              <a:buClr>
                <a:schemeClr val="tx2"/>
              </a:buClr>
              <a:buFont typeface="Wingdings" panose="05000000000000000000" pitchFamily="2" charset="2"/>
              <a:buChar char="§"/>
              <a:defRPr sz="2000"/>
            </a:lvl2pPr>
            <a:lvl3pPr marL="502920" indent="-228600">
              <a:buFont typeface="Arial" panose="020B0604020202020204" pitchFamily="34" charset="0"/>
              <a:buChar char="–"/>
              <a:defRPr sz="2000"/>
            </a:lvl3pPr>
            <a:lvl4pPr marL="731520" indent="-228600">
              <a:buFont typeface="Wingdings" panose="05000000000000000000" pitchFamily="2" charset="2"/>
              <a:buChar char="§"/>
              <a:defRPr sz="2000"/>
            </a:lvl4pPr>
            <a:lvl5pPr marL="1005840" indent="-228600">
              <a:buFont typeface="Arial" panose="020B060402020202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7580990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Header only white bkgr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043E-E826-3543-AEEF-A4ADC56EE70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51812761"/>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Header/1-column white bkgrnd">
    <p:spTree>
      <p:nvGrpSpPr>
        <p:cNvPr id="1" name=""/>
        <p:cNvGrpSpPr/>
        <p:nvPr/>
      </p:nvGrpSpPr>
      <p:grpSpPr>
        <a:xfrm>
          <a:off x="0" y="0"/>
          <a:ext cx="0" cy="0"/>
          <a:chOff x="0" y="0"/>
          <a:chExt cx="0" cy="0"/>
        </a:xfrm>
      </p:grpSpPr>
      <p:sp>
        <p:nvSpPr>
          <p:cNvPr id="6" name="Content Placeholder 4"/>
          <p:cNvSpPr>
            <a:spLocks noGrp="1"/>
          </p:cNvSpPr>
          <p:nvPr>
            <p:ph sz="quarter" idx="11"/>
          </p:nvPr>
        </p:nvSpPr>
        <p:spPr bwMode="gray">
          <a:xfrm>
            <a:off x="460495" y="1527176"/>
            <a:ext cx="11272599" cy="4460875"/>
          </a:xfrm>
        </p:spPr>
        <p:txBody>
          <a:bodyPr/>
          <a:lstStyle>
            <a:lvl1pPr marL="228600" indent="-228600">
              <a:defRPr>
                <a:solidFill>
                  <a:schemeClr val="tx2"/>
                </a:solidFill>
              </a:defRPr>
            </a:lvl1pPr>
            <a:lvl2pPr marL="457200" indent="-231710">
              <a:buClr>
                <a:schemeClr val="tx1"/>
              </a:buClr>
              <a:buFont typeface="Arial" charset="0"/>
              <a:buChar char="•"/>
              <a:defRPr>
                <a:solidFill>
                  <a:schemeClr val="tx2"/>
                </a:solidFill>
              </a:defRPr>
            </a:lvl2pPr>
            <a:lvl3pPr marL="685800" indent="-228600">
              <a:defRPr>
                <a:solidFill>
                  <a:schemeClr val="tx2"/>
                </a:solidFill>
              </a:defRPr>
            </a:lvl3pPr>
            <a:lvl4pPr indent="-228600">
              <a:defRPr>
                <a:solidFill>
                  <a:schemeClr val="tx2"/>
                </a:solidFill>
              </a:defRPr>
            </a:lvl4pPr>
            <a:lvl5pPr indent="-228600">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40241792"/>
      </p:ext>
    </p:extLst>
  </p:cSld>
  <p:clrMapOvr>
    <a:masterClrMapping/>
  </p:clrMapOvr>
  <p:transition/>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Header/Left column white bkgrnd">
    <p:spTree>
      <p:nvGrpSpPr>
        <p:cNvPr id="1" name=""/>
        <p:cNvGrpSpPr/>
        <p:nvPr/>
      </p:nvGrpSpPr>
      <p:grpSpPr>
        <a:xfrm>
          <a:off x="0" y="0"/>
          <a:ext cx="0" cy="0"/>
          <a:chOff x="0" y="0"/>
          <a:chExt cx="0" cy="0"/>
        </a:xfrm>
      </p:grpSpPr>
      <p:sp>
        <p:nvSpPr>
          <p:cNvPr id="4" name="Content Placeholder 4">
            <a:extLst>
              <a:ext uri="{FF2B5EF4-FFF2-40B4-BE49-F238E27FC236}">
                <a16:creationId xmlns:a16="http://schemas.microsoft.com/office/drawing/2014/main" id="{A83189EB-A8CC-D349-B02C-E762AF972692}"/>
              </a:ext>
            </a:extLst>
          </p:cNvPr>
          <p:cNvSpPr>
            <a:spLocks noGrp="1"/>
          </p:cNvSpPr>
          <p:nvPr>
            <p:ph sz="quarter" idx="11"/>
          </p:nvPr>
        </p:nvSpPr>
        <p:spPr bwMode="gray">
          <a:xfrm>
            <a:off x="460495" y="1527176"/>
            <a:ext cx="5496855" cy="4459289"/>
          </a:xfrm>
        </p:spPr>
        <p:txBody>
          <a:bodyPr vert="horz" lIns="0" tIns="0" rIns="0" bIns="0" rtlCol="0">
            <a:noAutofit/>
          </a:bodyPr>
          <a:lstStyle>
            <a:lvl1pPr>
              <a:defRPr lang="en-US" sz="2000" dirty="0"/>
            </a:lvl1pPr>
            <a:lvl2pPr>
              <a:defRPr lang="en-US" sz="2000" dirty="0"/>
            </a:lvl2pPr>
            <a:lvl3pPr>
              <a:defRPr lang="en-US" sz="2000" dirty="0"/>
            </a:lvl3pPr>
            <a:lvl4pPr>
              <a:defRPr lang="en-US" sz="2000" dirty="0"/>
            </a:lvl4pPr>
            <a:lvl5pPr>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1862096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Header/2-column white bkgrnd">
    <p:spTree>
      <p:nvGrpSpPr>
        <p:cNvPr id="1" name=""/>
        <p:cNvGrpSpPr/>
        <p:nvPr/>
      </p:nvGrpSpPr>
      <p:grpSpPr>
        <a:xfrm>
          <a:off x="0" y="0"/>
          <a:ext cx="0" cy="0"/>
          <a:chOff x="0" y="0"/>
          <a:chExt cx="0" cy="0"/>
        </a:xfrm>
      </p:grpSpPr>
      <p:sp>
        <p:nvSpPr>
          <p:cNvPr id="9" name="Content Placeholder 4">
            <a:extLst>
              <a:ext uri="{FF2B5EF4-FFF2-40B4-BE49-F238E27FC236}">
                <a16:creationId xmlns:a16="http://schemas.microsoft.com/office/drawing/2014/main" id="{52E5CEB3-EDB5-3B4F-8835-8234A3637BB4}"/>
              </a:ext>
            </a:extLst>
          </p:cNvPr>
          <p:cNvSpPr>
            <a:spLocks noGrp="1"/>
          </p:cNvSpPr>
          <p:nvPr>
            <p:ph sz="quarter" idx="11"/>
          </p:nvPr>
        </p:nvSpPr>
        <p:spPr bwMode="gray">
          <a:xfrm>
            <a:off x="460494" y="1527176"/>
            <a:ext cx="5497357" cy="4459289"/>
          </a:xfrm>
        </p:spPr>
        <p:txBody>
          <a:bodyPr vert="horz" lIns="0" tIns="0" rIns="0" bIns="0" rtlCol="0">
            <a:noAutofit/>
          </a:bodyPr>
          <a:lstStyle>
            <a:lvl1pPr>
              <a:defRPr lang="en-US" sz="2000" dirty="0"/>
            </a:lvl1pPr>
            <a:lvl2pPr>
              <a:defRPr lang="en-US" sz="2000" dirty="0"/>
            </a:lvl2pPr>
            <a:lvl3pPr>
              <a:defRPr lang="en-US" sz="2000" dirty="0"/>
            </a:lvl3pPr>
            <a:lvl4pPr>
              <a:defRPr lang="en-US" sz="2000" dirty="0"/>
            </a:lvl4pPr>
            <a:lvl5pPr>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7E4EC369-95A2-9E4C-8827-DE436165D338}"/>
              </a:ext>
            </a:extLst>
          </p:cNvPr>
          <p:cNvSpPr>
            <a:spLocks noGrp="1"/>
          </p:cNvSpPr>
          <p:nvPr>
            <p:ph sz="quarter" idx="12"/>
          </p:nvPr>
        </p:nvSpPr>
        <p:spPr bwMode="gray">
          <a:xfrm>
            <a:off x="6237324" y="1527176"/>
            <a:ext cx="5495889" cy="4459289"/>
          </a:xfrm>
        </p:spPr>
        <p:txBody>
          <a:bodyPr vert="horz" lIns="0" tIns="0" rIns="0" bIns="0" rtlCol="0">
            <a:noAutofit/>
          </a:bodyPr>
          <a:lstStyle>
            <a:lvl1pPr>
              <a:defRPr lang="en-US" sz="2000" dirty="0"/>
            </a:lvl1pPr>
            <a:lvl2pPr>
              <a:defRPr lang="en-US" sz="2000" dirty="0"/>
            </a:lvl2pPr>
            <a:lvl3pPr>
              <a:defRPr lang="en-US" sz="2000" dirty="0"/>
            </a:lvl3pPr>
            <a:lvl4pPr>
              <a:defRPr lang="en-US" sz="2000" dirty="0"/>
            </a:lvl4pPr>
            <a:lvl5pPr>
              <a:defRPr lang="en-US" sz="2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28977506"/>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Header/3-column white bkgrnd">
    <p:bg>
      <p:bgRef idx="1001">
        <a:schemeClr val="bg1"/>
      </p:bgRef>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7CCFD98-CEC7-AA42-A537-2B66D8FE063A}"/>
              </a:ext>
            </a:extLst>
          </p:cNvPr>
          <p:cNvSpPr>
            <a:spLocks noGrp="1"/>
          </p:cNvSpPr>
          <p:nvPr>
            <p:ph type="body" sz="quarter" idx="11"/>
          </p:nvPr>
        </p:nvSpPr>
        <p:spPr bwMode="gray">
          <a:xfrm>
            <a:off x="460495" y="1527176"/>
            <a:ext cx="3334280"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3"/>
          <p:cNvSpPr>
            <a:spLocks noGrp="1"/>
          </p:cNvSpPr>
          <p:nvPr>
            <p:ph type="title"/>
          </p:nvPr>
        </p:nvSpPr>
        <p:spPr/>
        <p:txBody>
          <a:bodyPr/>
          <a:lstStyle/>
          <a:p>
            <a:r>
              <a:rPr lang="en-US"/>
              <a:t>Click to edit Master title style</a:t>
            </a:r>
          </a:p>
        </p:txBody>
      </p:sp>
      <p:sp>
        <p:nvSpPr>
          <p:cNvPr id="15" name="Text Placeholder 4">
            <a:extLst>
              <a:ext uri="{FF2B5EF4-FFF2-40B4-BE49-F238E27FC236}">
                <a16:creationId xmlns:a16="http://schemas.microsoft.com/office/drawing/2014/main" id="{A7CCFD98-CEC7-AA42-A537-2B66D8FE063A}"/>
              </a:ext>
            </a:extLst>
          </p:cNvPr>
          <p:cNvSpPr>
            <a:spLocks noGrp="1"/>
          </p:cNvSpPr>
          <p:nvPr>
            <p:ph type="body" sz="quarter" idx="12"/>
          </p:nvPr>
        </p:nvSpPr>
        <p:spPr bwMode="gray">
          <a:xfrm>
            <a:off x="4428859" y="1527176"/>
            <a:ext cx="3334280"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ext Placeholder 4">
            <a:extLst>
              <a:ext uri="{FF2B5EF4-FFF2-40B4-BE49-F238E27FC236}">
                <a16:creationId xmlns:a16="http://schemas.microsoft.com/office/drawing/2014/main" id="{A7CCFD98-CEC7-AA42-A537-2B66D8FE063A}"/>
              </a:ext>
            </a:extLst>
          </p:cNvPr>
          <p:cNvSpPr>
            <a:spLocks noGrp="1"/>
          </p:cNvSpPr>
          <p:nvPr>
            <p:ph type="body" sz="quarter" idx="13"/>
          </p:nvPr>
        </p:nvSpPr>
        <p:spPr bwMode="gray">
          <a:xfrm>
            <a:off x="8398692" y="1527176"/>
            <a:ext cx="3334280"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803422094"/>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Header/3-column white shaded bkgr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Text Placeholder 4">
            <a:extLst>
              <a:ext uri="{FF2B5EF4-FFF2-40B4-BE49-F238E27FC236}">
                <a16:creationId xmlns:a16="http://schemas.microsoft.com/office/drawing/2014/main" id="{A7CCFD98-CEC7-AA42-A537-2B66D8FE063A}"/>
              </a:ext>
            </a:extLst>
          </p:cNvPr>
          <p:cNvSpPr>
            <a:spLocks noGrp="1"/>
          </p:cNvSpPr>
          <p:nvPr>
            <p:ph type="body" sz="quarter" idx="11"/>
          </p:nvPr>
        </p:nvSpPr>
        <p:spPr bwMode="gray">
          <a:xfrm>
            <a:off x="460495" y="1527176"/>
            <a:ext cx="3334280"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4">
            <a:extLst>
              <a:ext uri="{FF2B5EF4-FFF2-40B4-BE49-F238E27FC236}">
                <a16:creationId xmlns:a16="http://schemas.microsoft.com/office/drawing/2014/main" id="{A7CCFD98-CEC7-AA42-A537-2B66D8FE063A}"/>
              </a:ext>
            </a:extLst>
          </p:cNvPr>
          <p:cNvSpPr>
            <a:spLocks noGrp="1"/>
          </p:cNvSpPr>
          <p:nvPr>
            <p:ph type="body" sz="quarter" idx="12"/>
          </p:nvPr>
        </p:nvSpPr>
        <p:spPr bwMode="gray">
          <a:xfrm>
            <a:off x="4429594" y="1527176"/>
            <a:ext cx="3334280"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ext Placeholder 4">
            <a:extLst>
              <a:ext uri="{FF2B5EF4-FFF2-40B4-BE49-F238E27FC236}">
                <a16:creationId xmlns:a16="http://schemas.microsoft.com/office/drawing/2014/main" id="{A7CCFD98-CEC7-AA42-A537-2B66D8FE063A}"/>
              </a:ext>
            </a:extLst>
          </p:cNvPr>
          <p:cNvSpPr>
            <a:spLocks noGrp="1"/>
          </p:cNvSpPr>
          <p:nvPr>
            <p:ph type="body" sz="quarter" idx="13"/>
          </p:nvPr>
        </p:nvSpPr>
        <p:spPr bwMode="gray">
          <a:xfrm>
            <a:off x="8398692" y="1527176"/>
            <a:ext cx="3334280"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606444240"/>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Header/4-column white bkgrnd">
    <p:bg>
      <p:bgRef idx="1001">
        <a:schemeClr val="bg1"/>
      </p:bgRef>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A7CCFD98-CEC7-AA42-A537-2B66D8FE063A}"/>
              </a:ext>
            </a:extLst>
          </p:cNvPr>
          <p:cNvSpPr>
            <a:spLocks noGrp="1"/>
          </p:cNvSpPr>
          <p:nvPr>
            <p:ph type="body" sz="quarter" idx="11"/>
          </p:nvPr>
        </p:nvSpPr>
        <p:spPr bwMode="gray">
          <a:xfrm>
            <a:off x="460495" y="1527176"/>
            <a:ext cx="2560987" cy="4459287"/>
          </a:xfrm>
        </p:spPr>
        <p:txBody>
          <a:bodyPr vert="horz" lIns="0" tIns="0" rIns="0" bIns="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4">
            <a:extLst>
              <a:ext uri="{FF2B5EF4-FFF2-40B4-BE49-F238E27FC236}">
                <a16:creationId xmlns:a16="http://schemas.microsoft.com/office/drawing/2014/main" id="{A7CCFD98-CEC7-AA42-A537-2B66D8FE063A}"/>
              </a:ext>
            </a:extLst>
          </p:cNvPr>
          <p:cNvSpPr>
            <a:spLocks noGrp="1"/>
          </p:cNvSpPr>
          <p:nvPr>
            <p:ph type="body" sz="quarter" idx="12"/>
          </p:nvPr>
        </p:nvSpPr>
        <p:spPr bwMode="gray">
          <a:xfrm>
            <a:off x="3364365" y="1527176"/>
            <a:ext cx="2560987"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4">
            <a:extLst>
              <a:ext uri="{FF2B5EF4-FFF2-40B4-BE49-F238E27FC236}">
                <a16:creationId xmlns:a16="http://schemas.microsoft.com/office/drawing/2014/main" id="{A7CCFD98-CEC7-AA42-A537-2B66D8FE063A}"/>
              </a:ext>
            </a:extLst>
          </p:cNvPr>
          <p:cNvSpPr>
            <a:spLocks noGrp="1"/>
          </p:cNvSpPr>
          <p:nvPr>
            <p:ph type="body" sz="quarter" idx="13"/>
          </p:nvPr>
        </p:nvSpPr>
        <p:spPr bwMode="gray">
          <a:xfrm>
            <a:off x="6268235" y="1527176"/>
            <a:ext cx="2560987"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ext Placeholder 4">
            <a:extLst>
              <a:ext uri="{FF2B5EF4-FFF2-40B4-BE49-F238E27FC236}">
                <a16:creationId xmlns:a16="http://schemas.microsoft.com/office/drawing/2014/main" id="{A7CCFD98-CEC7-AA42-A537-2B66D8FE063A}"/>
              </a:ext>
            </a:extLst>
          </p:cNvPr>
          <p:cNvSpPr>
            <a:spLocks noGrp="1"/>
          </p:cNvSpPr>
          <p:nvPr>
            <p:ph type="body" sz="quarter" idx="14"/>
          </p:nvPr>
        </p:nvSpPr>
        <p:spPr bwMode="gray">
          <a:xfrm>
            <a:off x="9172107" y="1527176"/>
            <a:ext cx="2560987" cy="4459287"/>
          </a:xfrm>
        </p:spPr>
        <p:txBody>
          <a:bodyPr vert="horz" lIns="0" tIns="0" rIns="0" bIns="0" rtlCol="0">
            <a:noAutofit/>
          </a:bodyPr>
          <a:lstStyle>
            <a:lvl1pPr marL="0" indent="0">
              <a:buNone/>
              <a:defRPr lang="en-US" sz="2000" b="1" dirty="0" smtClean="0"/>
            </a:lvl1pPr>
            <a:lvl2pPr marL="228600" indent="-231710">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51883415"/>
      </p:ext>
    </p:extLst>
  </p:cSld>
  <p:clrMapOvr>
    <a:overrideClrMapping bg1="lt1" tx1="dk1" bg2="lt2" tx2="dk2" accent1="accent1" accent2="accent2" accent3="accent3" accent4="accent4" accent5="accent5" accent6="accent6" hlink="hlink" folHlink="folHlink"/>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Header/4-column white shaded bkgrnd">
    <p:bg>
      <p:bgRef idx="1001">
        <a:schemeClr val="bg1"/>
      </p:bgRef>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A7CCFD98-CEC7-AA42-A537-2B66D8FE063A}"/>
              </a:ext>
            </a:extLst>
          </p:cNvPr>
          <p:cNvSpPr>
            <a:spLocks noGrp="1"/>
          </p:cNvSpPr>
          <p:nvPr>
            <p:ph type="body" sz="quarter" idx="11"/>
          </p:nvPr>
        </p:nvSpPr>
        <p:spPr bwMode="gray">
          <a:xfrm>
            <a:off x="460495" y="1527176"/>
            <a:ext cx="2560987"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4">
            <a:extLst>
              <a:ext uri="{FF2B5EF4-FFF2-40B4-BE49-F238E27FC236}">
                <a16:creationId xmlns:a16="http://schemas.microsoft.com/office/drawing/2014/main" id="{A7CCFD98-CEC7-AA42-A537-2B66D8FE063A}"/>
              </a:ext>
            </a:extLst>
          </p:cNvPr>
          <p:cNvSpPr>
            <a:spLocks noGrp="1"/>
          </p:cNvSpPr>
          <p:nvPr>
            <p:ph type="body" sz="quarter" idx="12"/>
          </p:nvPr>
        </p:nvSpPr>
        <p:spPr bwMode="gray">
          <a:xfrm>
            <a:off x="3364405" y="1527176"/>
            <a:ext cx="2560987"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ext Placeholder 4">
            <a:extLst>
              <a:ext uri="{FF2B5EF4-FFF2-40B4-BE49-F238E27FC236}">
                <a16:creationId xmlns:a16="http://schemas.microsoft.com/office/drawing/2014/main" id="{A7CCFD98-CEC7-AA42-A537-2B66D8FE063A}"/>
              </a:ext>
            </a:extLst>
          </p:cNvPr>
          <p:cNvSpPr>
            <a:spLocks noGrp="1"/>
          </p:cNvSpPr>
          <p:nvPr>
            <p:ph type="body" sz="quarter" idx="13"/>
          </p:nvPr>
        </p:nvSpPr>
        <p:spPr bwMode="gray">
          <a:xfrm>
            <a:off x="6268315" y="1527176"/>
            <a:ext cx="2560987"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4">
            <a:extLst>
              <a:ext uri="{FF2B5EF4-FFF2-40B4-BE49-F238E27FC236}">
                <a16:creationId xmlns:a16="http://schemas.microsoft.com/office/drawing/2014/main" id="{A7CCFD98-CEC7-AA42-A537-2B66D8FE063A}"/>
              </a:ext>
            </a:extLst>
          </p:cNvPr>
          <p:cNvSpPr>
            <a:spLocks noGrp="1"/>
          </p:cNvSpPr>
          <p:nvPr>
            <p:ph type="body" sz="quarter" idx="14"/>
          </p:nvPr>
        </p:nvSpPr>
        <p:spPr bwMode="gray">
          <a:xfrm>
            <a:off x="9172227" y="1527176"/>
            <a:ext cx="2560987" cy="4459287"/>
          </a:xfrm>
          <a:solidFill>
            <a:srgbClr val="F4F4F4"/>
          </a:solidFill>
        </p:spPr>
        <p:txBody>
          <a:bodyPr vert="horz" lIns="182880" tIns="182880" rIns="91440" bIns="182880" rtlCol="0">
            <a:noAutofit/>
          </a:bodyPr>
          <a:lstStyle>
            <a:lvl1pPr marL="0" indent="0">
              <a:buNone/>
              <a:defRPr lang="en-US" sz="2000" b="1" dirty="0" smtClean="0"/>
            </a:lvl1pPr>
            <a:lvl2pPr marL="228600" indent="-231710">
              <a:buClr>
                <a:schemeClr val="accent1"/>
              </a:buClr>
              <a:buFont typeface="Wingdings" panose="05000000000000000000" pitchFamily="2" charset="2"/>
              <a:buChar char="§"/>
              <a:defRPr lang="en-US" sz="2000" dirty="0" smtClean="0">
                <a:solidFill>
                  <a:schemeClr val="tx2"/>
                </a:solidFill>
                <a:latin typeface="+mn-lt"/>
                <a:ea typeface="+mn-ea"/>
                <a:cs typeface="+mn-cs"/>
              </a:defRPr>
            </a:lvl2pPr>
            <a:lvl3pPr marL="457200" marR="0" indent="-228600" algn="l" defTabSz="914400" rtl="0" eaLnBrk="1" fontAlgn="base" latinLnBrk="0" hangingPunct="1">
              <a:lnSpc>
                <a:spcPct val="100000"/>
              </a:lnSpc>
              <a:spcBef>
                <a:spcPts val="0"/>
              </a:spcBef>
              <a:spcAft>
                <a:spcPts val="1200"/>
              </a:spcAft>
              <a:buClr>
                <a:schemeClr val="tx1"/>
              </a:buClr>
              <a:buSzPct val="90000"/>
              <a:buFont typeface="Arial" panose="020B0604020202020204" pitchFamily="34" charset="0"/>
              <a:buChar char="•"/>
              <a:tabLst/>
              <a:defRPr lang="en-US" sz="2000" dirty="0" smtClean="0"/>
            </a:lvl3pPr>
            <a:lvl4pPr marL="685800">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77893151"/>
      </p:ext>
    </p:extLst>
  </p:cSld>
  <p:clrMapOvr>
    <a:overrideClrMapping bg1="lt1" tx1="dk1" bg2="lt2" tx2="dk2" accent1="accent1" accent2="accent2" accent3="accent3" accent4="accent4" accent5="accent5" accent6="accent6" hlink="hlink" folHlink="folHlink"/>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13065" t="31707" r="13065" b="31707"/>
          <a:stretch/>
        </p:blipFill>
        <p:spPr bwMode="black">
          <a:xfrm>
            <a:off x="10397458" y="6232586"/>
            <a:ext cx="1380666" cy="323488"/>
          </a:xfrm>
          <a:prstGeom prst="rect">
            <a:avLst/>
          </a:prstGeom>
        </p:spPr>
      </p:pic>
      <p:sp>
        <p:nvSpPr>
          <p:cNvPr id="12" name="Rectangle 11"/>
          <p:cNvSpPr/>
          <p:nvPr userDrawn="1"/>
        </p:nvSpPr>
        <p:spPr bwMode="white">
          <a:xfrm>
            <a:off x="200025" y="6181727"/>
            <a:ext cx="11866290" cy="542925"/>
          </a:xfrm>
          <a:prstGeom prst="rect">
            <a:avLst/>
          </a:prstGeom>
          <a:solidFill>
            <a:schemeClr val="bg1"/>
          </a:solidFill>
          <a:ln w="12700" cap="flat" cmpd="sng" algn="ctr">
            <a:noFill/>
            <a:prstDash val="solid"/>
            <a:round/>
            <a:headEnd type="none" w="med" len="med"/>
            <a:tailEnd type="none" w="med" len="med"/>
          </a:ln>
          <a:effectLst/>
        </p:spPr>
        <p:txBody>
          <a:bodyPr rot="0" spcFirstLastPara="0" vertOverflow="overflow" horzOverflow="overflow" vert="horz" wrap="none" lIns="91416" tIns="45708" rIns="91416" bIns="45708" numCol="1" spcCol="0" rtlCol="0" fromWordArt="0" anchor="ctr" anchorCtr="0" forceAA="0" compatLnSpc="1">
            <a:prstTxWarp prst="textNoShape">
              <a:avLst/>
            </a:prstTxWarp>
            <a:noAutofit/>
          </a:bodyPr>
          <a:lstStyle/>
          <a:p>
            <a:pPr algn="ctr" defTabSz="914144" eaLnBrk="0" fontAlgn="base" hangingPunct="0">
              <a:spcBef>
                <a:spcPct val="50000"/>
              </a:spcBef>
              <a:spcAft>
                <a:spcPct val="0"/>
              </a:spcAft>
            </a:pPr>
            <a:endParaRPr lang="en-US" sz="1799">
              <a:solidFill>
                <a:srgbClr val="FFFFFF"/>
              </a:solidFill>
              <a:ea typeface="Arial Unicode MS" pitchFamily="34" charset="-128"/>
              <a:cs typeface="Arial Unicode MS" pitchFamily="34" charset="-128"/>
            </a:endParaRPr>
          </a:p>
        </p:txBody>
      </p:sp>
      <p:sp>
        <p:nvSpPr>
          <p:cNvPr id="10" name="Rectangle 9"/>
          <p:cNvSpPr/>
          <p:nvPr userDrawn="1"/>
        </p:nvSpPr>
        <p:spPr bwMode="auto">
          <a:xfrm>
            <a:off x="6041796" y="0"/>
            <a:ext cx="6150205" cy="6858000"/>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a:solidFill>
                <a:srgbClr val="FFFFFF"/>
              </a:solidFill>
              <a:ea typeface="Arial Unicode MS" pitchFamily="34" charset="-128"/>
              <a:cs typeface="Arial Unicode MS" pitchFamily="34" charset="-128"/>
            </a:endParaRPr>
          </a:p>
        </p:txBody>
      </p:sp>
      <p:sp>
        <p:nvSpPr>
          <p:cNvPr id="11" name="Rectangle 10"/>
          <p:cNvSpPr/>
          <p:nvPr userDrawn="1"/>
        </p:nvSpPr>
        <p:spPr bwMode="auto">
          <a:xfrm>
            <a:off x="0" y="0"/>
            <a:ext cx="1775475" cy="6858000"/>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a:solidFill>
                <a:srgbClr val="FFFFFF"/>
              </a:solidFill>
              <a:ea typeface="Arial Unicode MS" pitchFamily="34" charset="-128"/>
              <a:cs typeface="Arial Unicode MS" pitchFamily="34" charset="-128"/>
            </a:endParaRPr>
          </a:p>
        </p:txBody>
      </p:sp>
      <p:sp>
        <p:nvSpPr>
          <p:cNvPr id="6" name="Title 5"/>
          <p:cNvSpPr>
            <a:spLocks noGrp="1"/>
          </p:cNvSpPr>
          <p:nvPr>
            <p:ph type="title"/>
          </p:nvPr>
        </p:nvSpPr>
        <p:spPr>
          <a:xfrm>
            <a:off x="2273145" y="2070846"/>
            <a:ext cx="3370479" cy="2307467"/>
          </a:xfrm>
        </p:spPr>
        <p:txBody>
          <a:bodyPr vert="horz" lIns="0" tIns="0" rIns="0" bIns="0" rtlCol="0" anchor="ctr">
            <a:noAutofit/>
          </a:bodyPr>
          <a:lstStyle>
            <a:lvl1pPr>
              <a:defRPr lang="en-US" sz="2800" b="0">
                <a:solidFill>
                  <a:schemeClr val="accent4"/>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pic>
        <p:nvPicPr>
          <p:cNvPr id="8" name="Gartner Logo - wht"/>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53782" y="6250914"/>
            <a:ext cx="1278431" cy="292986"/>
          </a:xfrm>
          <a:prstGeom prst="rect">
            <a:avLst/>
          </a:prstGeom>
        </p:spPr>
      </p:pic>
    </p:spTree>
    <p:extLst>
      <p:ext uri="{BB962C8B-B14F-4D97-AF65-F5344CB8AC3E}">
        <p14:creationId xmlns:p14="http://schemas.microsoft.com/office/powerpoint/2010/main" val="2150061545"/>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Quote white bkgrnd">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167116" y="920688"/>
            <a:ext cx="7842706" cy="4640295"/>
          </a:xfrm>
        </p:spPr>
        <p:txBody>
          <a:bodyPr anchor="ctr" anchorCtr="0"/>
          <a:lstStyle>
            <a:lvl1pPr marL="228600" indent="-228600">
              <a:defRPr/>
            </a:lvl1pPr>
          </a:lstStyle>
          <a:p>
            <a:r>
              <a:rPr lang="en-US"/>
              <a:t>“Quote placeholder Lorem ipsum dolor sit </a:t>
            </a:r>
            <a:r>
              <a:rPr lang="en-US" err="1"/>
              <a:t>amet</a:t>
            </a:r>
            <a:r>
              <a:rPr lang="en-US"/>
              <a:t>, </a:t>
            </a:r>
            <a:r>
              <a:rPr lang="en-US" err="1"/>
              <a:t>conse</a:t>
            </a:r>
            <a:r>
              <a:rPr lang="en-US"/>
              <a:t> </a:t>
            </a:r>
            <a:r>
              <a:rPr lang="en-US" err="1"/>
              <a:t>ctet</a:t>
            </a:r>
            <a:r>
              <a:rPr lang="en-US"/>
              <a:t> ur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5" name="Rectangle 14"/>
          <p:cNvSpPr>
            <a:spLocks noChangeAspect="1"/>
          </p:cNvSpPr>
          <p:nvPr userDrawn="1"/>
        </p:nvSpPr>
        <p:spPr bwMode="auto">
          <a:xfrm>
            <a:off x="474077"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a:solidFill>
                <a:srgbClr val="FFFFFF"/>
              </a:solidFill>
              <a:ea typeface="Arial Unicode MS" pitchFamily="34" charset="-128"/>
              <a:cs typeface="Arial Unicode MS" pitchFamily="34" charset="-128"/>
            </a:endParaRPr>
          </a:p>
        </p:txBody>
      </p:sp>
      <p:sp>
        <p:nvSpPr>
          <p:cNvPr id="2" name="Rectangle 1"/>
          <p:cNvSpPr>
            <a:spLocks noChangeAspect="1"/>
          </p:cNvSpPr>
          <p:nvPr userDrawn="1"/>
        </p:nvSpPr>
        <p:spPr bwMode="auto">
          <a:xfrm>
            <a:off x="9422804" y="920687"/>
            <a:ext cx="246952" cy="506577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0" fontAlgn="base" hangingPunct="0">
              <a:spcBef>
                <a:spcPct val="50000"/>
              </a:spcBef>
              <a:spcAft>
                <a:spcPct val="0"/>
              </a:spcAft>
            </a:pPr>
            <a:endParaRPr lang="en-US">
              <a:solidFill>
                <a:srgbClr val="FFFFFF"/>
              </a:solidFill>
              <a:ea typeface="Arial Unicode MS" pitchFamily="34" charset="-128"/>
              <a:cs typeface="Arial Unicode MS" pitchFamily="34" charset="-128"/>
            </a:endParaRPr>
          </a:p>
        </p:txBody>
      </p:sp>
      <p:sp>
        <p:nvSpPr>
          <p:cNvPr id="12" name="Text Placeholder 11">
            <a:extLst>
              <a:ext uri="{FF2B5EF4-FFF2-40B4-BE49-F238E27FC236}">
                <a16:creationId xmlns:a16="http://schemas.microsoft.com/office/drawing/2014/main" id="{5B6CBD6E-4EFD-3A43-940F-8E12AD0605A8}"/>
              </a:ext>
            </a:extLst>
          </p:cNvPr>
          <p:cNvSpPr>
            <a:spLocks noGrp="1"/>
          </p:cNvSpPr>
          <p:nvPr>
            <p:ph type="body" sz="quarter" idx="11" hasCustomPrompt="1"/>
          </p:nvPr>
        </p:nvSpPr>
        <p:spPr>
          <a:xfrm>
            <a:off x="1167117" y="5583239"/>
            <a:ext cx="7842704" cy="403225"/>
          </a:xfrm>
        </p:spPr>
        <p:txBody>
          <a:bodyPr/>
          <a:lstStyle>
            <a:lvl1pPr marL="0" indent="0">
              <a:buNone/>
              <a:defRPr sz="1400">
                <a:solidFill>
                  <a:schemeClr val="tx1"/>
                </a:solidFill>
              </a:defRPr>
            </a:lvl1pPr>
          </a:lstStyle>
          <a:p>
            <a:pPr lvl="0"/>
            <a:r>
              <a:rPr lang="en-US" sz="1400"/>
              <a:t>Quote attribution placeholder</a:t>
            </a:r>
            <a:endParaRPr lang="en-US"/>
          </a:p>
        </p:txBody>
      </p:sp>
    </p:spTree>
    <p:extLst>
      <p:ext uri="{BB962C8B-B14F-4D97-AF65-F5344CB8AC3E}">
        <p14:creationId xmlns:p14="http://schemas.microsoft.com/office/powerpoint/2010/main" val="81143212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image" Target="../media/image3.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heme" Target="../theme/theme2.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image" Target="../media/image1.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slideLayout" Target="../slideLayouts/slideLayout82.xml"/><Relationship Id="rId3" Type="http://schemas.openxmlformats.org/officeDocument/2006/relationships/slideLayout" Target="../slideLayouts/slideLayout67.xml"/><Relationship Id="rId21" Type="http://schemas.openxmlformats.org/officeDocument/2006/relationships/theme" Target="../theme/theme5.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3" Type="http://schemas.openxmlformats.org/officeDocument/2006/relationships/slideLayout" Target="../slideLayouts/slideLayout87.xml"/><Relationship Id="rId21" Type="http://schemas.openxmlformats.org/officeDocument/2006/relationships/theme" Target="../theme/theme6.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57200" y="1527175"/>
            <a:ext cx="11276013" cy="446087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Gartner Logo"/>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0452994" y="6241458"/>
            <a:ext cx="1280218" cy="292850"/>
          </a:xfrm>
          <a:prstGeom prst="rect">
            <a:avLst/>
          </a:prstGeom>
        </p:spPr>
      </p:pic>
      <p:sp>
        <p:nvSpPr>
          <p:cNvPr id="15" name="Original Legal Copy" hidden="1"/>
          <p:cNvSpPr txBox="1"/>
          <p:nvPr userDrawn="1"/>
        </p:nvSpPr>
        <p:spPr>
          <a:xfrm>
            <a:off x="457201" y="6335373"/>
            <a:ext cx="7869114" cy="215444"/>
          </a:xfrm>
          <a:prstGeom prst="rect">
            <a:avLst/>
          </a:prstGeom>
          <a:noFill/>
        </p:spPr>
        <p:txBody>
          <a:bodyPr wrap="square" lIns="0" tIns="0" rIns="0" bIns="0" rtlCol="0" anchor="b" anchorCtr="0">
            <a:spAutoFit/>
          </a:bodyPr>
          <a:lstStyle/>
          <a:p>
            <a:pPr marL="228600" indent="-228600" algn="l">
              <a:tabLst>
                <a:tab pos="228600" algn="l"/>
              </a:tabLst>
            </a:pPr>
            <a:fld id="{1CE9EA8B-DBE7-492B-893F-AD13AC039ED7}" type="slidenum">
              <a:rPr lang="en-US" sz="700" smtClean="0">
                <a:solidFill>
                  <a:srgbClr val="6E7878"/>
                </a:solidFill>
              </a:rPr>
              <a:pPr marL="228600" indent="-228600" algn="l">
                <a:tabLst>
                  <a:tab pos="228600" algn="l"/>
                </a:tabLst>
              </a:pPr>
              <a:t>‹#›</a:t>
            </a:fld>
            <a:r>
              <a:rPr lang="en-US" sz="700">
                <a:solidFill>
                  <a:srgbClr val="6E7878"/>
                </a:solidFill>
              </a:rPr>
              <a:t>	© 2019 Gartner, Inc. and/or its affiliates. All rights reserved. Gartner is a registered trademark of Gartner, Inc. and its affiliates. Version 8.2  Last updated 29 June 2019</a:t>
            </a:r>
          </a:p>
          <a:p>
            <a:pPr algn="l">
              <a:tabLst>
                <a:tab pos="228600" algn="l"/>
              </a:tabLst>
            </a:pPr>
            <a:r>
              <a:rPr lang="en-US" sz="700">
                <a:solidFill>
                  <a:srgbClr val="6E7878"/>
                </a:solidFill>
              </a:rPr>
              <a:t>	</a:t>
            </a:r>
            <a:r>
              <a:rPr lang="en-US" sz="700" b="1">
                <a:solidFill>
                  <a:srgbClr val="6E7878"/>
                </a:solidFill>
              </a:rPr>
              <a:t>INTERNAL — FOR INTERNAL USE ONLY</a:t>
            </a:r>
          </a:p>
        </p:txBody>
      </p:sp>
      <p:sp>
        <p:nvSpPr>
          <p:cNvPr id="10" name="TextBox 9"/>
          <p:cNvSpPr txBox="1"/>
          <p:nvPr userDrawn="1"/>
        </p:nvSpPr>
        <p:spPr>
          <a:xfrm>
            <a:off x="457201" y="6439286"/>
            <a:ext cx="730673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700" smtClean="0">
                <a:solidFill>
                  <a:srgbClr val="979D9D"/>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rgbClr val="979D9D"/>
                </a:solidFill>
              </a:rPr>
              <a:t>	© 2022 Gartner, Inc. and/or its affiliates. All rights reserved. Gartner is a registered trademark of Gartner, Inc. and its affiliates.</a:t>
            </a:r>
          </a:p>
        </p:txBody>
      </p:sp>
      <p:sp>
        <p:nvSpPr>
          <p:cNvPr id="8" name="TextBox 7"/>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rgbClr val="979D9D"/>
                </a:solidFill>
                <a:latin typeface="+mn-lt"/>
                <a:ea typeface="+mn-ea"/>
                <a:cs typeface="+mn-cs"/>
              </a:rPr>
              <a:t>INTERNAL or RESTRICTED</a:t>
            </a:r>
          </a:p>
        </p:txBody>
      </p:sp>
    </p:spTree>
    <p:extLst>
      <p:ext uri="{BB962C8B-B14F-4D97-AF65-F5344CB8AC3E}">
        <p14:creationId xmlns:p14="http://schemas.microsoft.com/office/powerpoint/2010/main" val="3362298311"/>
      </p:ext>
    </p:extLst>
  </p:cSld>
  <p:clrMap bg1="lt1" tx1="dk1" bg2="lt2" tx2="dk2" accent1="accent1" accent2="accent2" accent3="accent3" accent4="accent4" accent5="accent5" accent6="accent6" hlink="hlink" folHlink="folHlink"/>
  <p:sldLayoutIdLst>
    <p:sldLayoutId id="2147483745" r:id="rId1"/>
    <p:sldLayoutId id="2147483786" r:id="rId2"/>
    <p:sldLayoutId id="2147483751" r:id="rId3"/>
    <p:sldLayoutId id="2147483750" r:id="rId4"/>
    <p:sldLayoutId id="2147483746" r:id="rId5"/>
    <p:sldLayoutId id="2147483759" r:id="rId6"/>
    <p:sldLayoutId id="2147483748" r:id="rId7"/>
    <p:sldLayoutId id="2147483761" r:id="rId8"/>
    <p:sldLayoutId id="2147483762" r:id="rId9"/>
    <p:sldLayoutId id="2147483763" r:id="rId10"/>
    <p:sldLayoutId id="2147483764" r:id="rId11"/>
    <p:sldLayoutId id="2147483788" r:id="rId12"/>
    <p:sldLayoutId id="2147483789" r:id="rId13"/>
    <p:sldLayoutId id="2147483790" r:id="rId14"/>
    <p:sldLayoutId id="2147483791" r:id="rId15"/>
    <p:sldLayoutId id="2147483792" r:id="rId16"/>
    <p:sldLayoutId id="2147483793" r:id="rId17"/>
    <p:sldLayoutId id="2147483897" r:id="rId18"/>
  </p:sldLayoutIdLst>
  <p:hf sldNum="0" hdr="0" ftr="0" dt="0"/>
  <p:txStyles>
    <p:titleStyle>
      <a:lvl1pPr algn="l" defTabSz="914400" rtl="0" eaLnBrk="1" latinLnBrk="0" hangingPunct="1">
        <a:lnSpc>
          <a:spcPct val="90000"/>
        </a:lnSpc>
        <a:spcBef>
          <a:spcPct val="0"/>
        </a:spcBef>
        <a:spcAft>
          <a:spcPts val="1200"/>
        </a:spcAft>
        <a:buNone/>
        <a:defRPr sz="32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90000"/>
        <a:buFont typeface="Wingdings" panose="05000000000000000000" pitchFamily="2" charset="2"/>
        <a:buChar char="§"/>
        <a:defRPr sz="2400" kern="1200">
          <a:solidFill>
            <a:schemeClr val="tx1"/>
          </a:solidFill>
          <a:latin typeface="+mn-lt"/>
          <a:ea typeface="+mn-ea"/>
          <a:cs typeface="+mn-cs"/>
        </a:defRPr>
      </a:lvl1pPr>
      <a:lvl2pPr marL="548640" indent="-228600" algn="l" defTabSz="914400" rtl="0" eaLnBrk="1" latinLnBrk="0" hangingPunct="1">
        <a:lnSpc>
          <a:spcPct val="100000"/>
        </a:lnSpc>
        <a:spcBef>
          <a:spcPts val="0"/>
        </a:spcBef>
        <a:spcAft>
          <a:spcPts val="1200"/>
        </a:spcAft>
        <a:buSzPct val="90000"/>
        <a:buFont typeface="Arial" panose="020B0604020202020204" pitchFamily="34" charset="0"/>
        <a:buChar char="–"/>
        <a:defRPr sz="2400" kern="1200">
          <a:solidFill>
            <a:schemeClr val="tx1"/>
          </a:solidFill>
          <a:latin typeface="+mn-lt"/>
          <a:ea typeface="+mn-ea"/>
          <a:cs typeface="+mn-cs"/>
        </a:defRPr>
      </a:lvl2pPr>
      <a:lvl3pPr marL="777240" indent="-228600" algn="l" defTabSz="914400" rtl="0" eaLnBrk="1" latinLnBrk="0" hangingPunct="1">
        <a:lnSpc>
          <a:spcPct val="100000"/>
        </a:lnSpc>
        <a:spcBef>
          <a:spcPts val="0"/>
        </a:spcBef>
        <a:spcAft>
          <a:spcPts val="1200"/>
        </a:spcAft>
        <a:buSzPct val="90000"/>
        <a:buFont typeface="Wingdings" panose="05000000000000000000" pitchFamily="2" charset="2"/>
        <a:buChar char="§"/>
        <a:defRPr sz="2400" kern="1200">
          <a:solidFill>
            <a:schemeClr val="tx1"/>
          </a:solidFill>
          <a:latin typeface="+mn-lt"/>
          <a:ea typeface="+mn-ea"/>
          <a:cs typeface="+mn-cs"/>
        </a:defRPr>
      </a:lvl3pPr>
      <a:lvl4pPr marL="1051560" indent="-228600" algn="l" defTabSz="914400" rtl="0" eaLnBrk="1" latinLnBrk="0" hangingPunct="1">
        <a:lnSpc>
          <a:spcPct val="100000"/>
        </a:lnSpc>
        <a:spcBef>
          <a:spcPts val="0"/>
        </a:spcBef>
        <a:spcAft>
          <a:spcPts val="1200"/>
        </a:spcAft>
        <a:buSzPct val="90000"/>
        <a:buFont typeface="Arial" panose="020B0604020202020204" pitchFamily="34" charset="0"/>
        <a:buChar char="–"/>
        <a:defRPr sz="2400" kern="1200">
          <a:solidFill>
            <a:schemeClr val="tx1"/>
          </a:solidFill>
          <a:latin typeface="+mn-lt"/>
          <a:ea typeface="+mn-ea"/>
          <a:cs typeface="+mn-cs"/>
        </a:defRPr>
      </a:lvl4pPr>
      <a:lvl5pPr marL="1280160" indent="-228600" algn="l" defTabSz="914400" rtl="0" eaLnBrk="1" latinLnBrk="0" hangingPunct="1">
        <a:lnSpc>
          <a:spcPct val="100000"/>
        </a:lnSpc>
        <a:spcBef>
          <a:spcPts val="0"/>
        </a:spcBef>
        <a:spcAft>
          <a:spcPts val="1200"/>
        </a:spcAft>
        <a:buSzPct val="90000"/>
        <a:buFont typeface="Wingdings" panose="05000000000000000000" pitchFamily="2" charset="2"/>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A4A3A4"/>
          </p15:clr>
        </p15:guide>
        <p15:guide id="3" pos="288" userDrawn="1">
          <p15:clr>
            <a:srgbClr val="5ACBF0"/>
          </p15:clr>
        </p15:guide>
        <p15:guide id="4" orient="horz" pos="2160" userDrawn="1">
          <p15:clr>
            <a:srgbClr val="A4A3A4"/>
          </p15:clr>
        </p15:guide>
        <p15:guide id="5" orient="horz" pos="231" userDrawn="1">
          <p15:clr>
            <a:srgbClr val="5ACBF0"/>
          </p15:clr>
        </p15:guide>
        <p15:guide id="6" pos="7391" userDrawn="1">
          <p15:clr>
            <a:srgbClr val="5ACBF0"/>
          </p15:clr>
        </p15:guide>
        <p15:guide id="7" orient="horz" pos="3772" userDrawn="1">
          <p15:clr>
            <a:srgbClr val="FBAE40"/>
          </p15:clr>
        </p15:guide>
        <p15:guide id="9" orient="horz" pos="4110" userDrawn="1">
          <p15:clr>
            <a:srgbClr val="5ACBF0"/>
          </p15:clr>
        </p15:guide>
        <p15:guide id="10" orient="horz" pos="537" userDrawn="1">
          <p15:clr>
            <a:srgbClr val="FDE53C"/>
          </p15:clr>
        </p15:guide>
        <p15:guide id="11" orient="horz" pos="846" userDrawn="1">
          <p15:clr>
            <a:srgbClr val="FDE53C"/>
          </p15:clr>
        </p15:guide>
        <p15:guide id="12" orient="horz" pos="962" userDrawn="1">
          <p15:clr>
            <a:srgbClr val="5ACBF0"/>
          </p15:clr>
        </p15:guide>
        <p15:guide id="13" orient="horz" pos="4002" userDrawn="1">
          <p15:clr>
            <a:srgbClr val="5ACBF0"/>
          </p15:clr>
        </p15:guide>
        <p15:guide id="14" pos="3752" userDrawn="1">
          <p15:clr>
            <a:srgbClr val="5ACBF0"/>
          </p15:clr>
        </p15:guide>
        <p15:guide id="15" pos="3927"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57200" y="1527175"/>
            <a:ext cx="11276013" cy="44608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Gartner Logo"/>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bwMode="black">
          <a:xfrm>
            <a:off x="10452994" y="6241641"/>
            <a:ext cx="1280218" cy="292484"/>
          </a:xfrm>
          <a:prstGeom prst="rect">
            <a:avLst/>
          </a:prstGeom>
        </p:spPr>
      </p:pic>
      <p:sp>
        <p:nvSpPr>
          <p:cNvPr id="15" name="Original Legal Copy" hidden="1"/>
          <p:cNvSpPr txBox="1"/>
          <p:nvPr userDrawn="1"/>
        </p:nvSpPr>
        <p:spPr>
          <a:xfrm>
            <a:off x="457201" y="6335373"/>
            <a:ext cx="7869114" cy="215444"/>
          </a:xfrm>
          <a:prstGeom prst="rect">
            <a:avLst/>
          </a:prstGeom>
          <a:noFill/>
        </p:spPr>
        <p:txBody>
          <a:bodyPr wrap="square" lIns="0" tIns="0" rIns="0" bIns="0" rtlCol="0" anchor="b" anchorCtr="0">
            <a:spAutoFit/>
          </a:bodyPr>
          <a:lstStyle/>
          <a:p>
            <a:pPr marL="228600" indent="-228600" algn="l">
              <a:tabLst>
                <a:tab pos="228600" algn="l"/>
              </a:tabLst>
            </a:pPr>
            <a:fld id="{1CE9EA8B-DBE7-492B-893F-AD13AC039ED7}" type="slidenum">
              <a:rPr lang="en-US" sz="700" smtClean="0">
                <a:solidFill>
                  <a:srgbClr val="6E7878"/>
                </a:solidFill>
              </a:rPr>
              <a:pPr marL="228600" indent="-228600" algn="l">
                <a:tabLst>
                  <a:tab pos="228600" algn="l"/>
                </a:tabLst>
              </a:pPr>
              <a:t>‹#›</a:t>
            </a:fld>
            <a:r>
              <a:rPr lang="en-US" sz="700">
                <a:solidFill>
                  <a:srgbClr val="6E7878"/>
                </a:solidFill>
              </a:rPr>
              <a:t>	© 2019 Gartner, Inc. and/or its affiliates. All rights reserved. Gartner is a registered trademark of Gartner, Inc. and its affiliates. Version 8.2  Last updated 29 June 2019</a:t>
            </a:r>
          </a:p>
          <a:p>
            <a:pPr algn="l">
              <a:tabLst>
                <a:tab pos="228600" algn="l"/>
              </a:tabLst>
            </a:pPr>
            <a:r>
              <a:rPr lang="en-US" sz="700">
                <a:solidFill>
                  <a:srgbClr val="6E7878"/>
                </a:solidFill>
              </a:rPr>
              <a:t>	</a:t>
            </a:r>
            <a:r>
              <a:rPr lang="en-US" sz="700" b="1">
                <a:solidFill>
                  <a:srgbClr val="6E7878"/>
                </a:solidFill>
              </a:rPr>
              <a:t>INTERNAL — FOR INTERNAL USE ONLY</a:t>
            </a:r>
          </a:p>
        </p:txBody>
      </p:sp>
      <p:sp>
        <p:nvSpPr>
          <p:cNvPr id="10" name="TextBox 9"/>
          <p:cNvSpPr txBox="1"/>
          <p:nvPr userDrawn="1"/>
        </p:nvSpPr>
        <p:spPr>
          <a:xfrm>
            <a:off x="457201" y="6439286"/>
            <a:ext cx="7181849"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700" b="0" kern="1200" smtClean="0">
                <a:solidFill>
                  <a:srgbClr val="979D9D"/>
                </a:solidFill>
                <a:latin typeface="+mn-lt"/>
                <a:ea typeface="+mn-ea"/>
                <a:cs typeface="+mn-cs"/>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b="0" kern="1200">
                <a:solidFill>
                  <a:srgbClr val="979D9D"/>
                </a:solidFill>
                <a:latin typeface="+mn-lt"/>
                <a:ea typeface="+mn-ea"/>
                <a:cs typeface="+mn-cs"/>
              </a:rPr>
              <a:t>	© 2022 Gartner, Inc. and/or its affiliates. All rights reserved. Gartner is a registered trademark of Gartner, Inc. and its affiliates.</a:t>
            </a:r>
          </a:p>
        </p:txBody>
      </p:sp>
      <p:sp>
        <p:nvSpPr>
          <p:cNvPr id="8" name="Footnote Notice" hidden="1"/>
          <p:cNvSpPr/>
          <p:nvPr userDrawn="1"/>
        </p:nvSpPr>
        <p:spPr>
          <a:xfrm>
            <a:off x="2940424" y="5279208"/>
            <a:ext cx="6311152" cy="1015663"/>
          </a:xfrm>
          <a:prstGeom prst="rect">
            <a:avLst/>
          </a:prstGeom>
          <a:solidFill>
            <a:srgbClr val="FF0000"/>
          </a:solidFill>
          <a:ln w="12700">
            <a:solidFill>
              <a:srgbClr val="FF0000"/>
            </a:solidFill>
          </a:ln>
        </p:spPr>
        <p:txBody>
          <a:bodyPr wrap="square">
            <a:spAutoFit/>
          </a:bodyPr>
          <a:lstStyle/>
          <a:p>
            <a:pPr marL="0" marR="0" indent="0" algn="l">
              <a:lnSpc>
                <a:spcPts val="1200"/>
              </a:lnSpc>
              <a:spcBef>
                <a:spcPts val="0"/>
              </a:spcBef>
              <a:spcAft>
                <a:spcPts val="0"/>
              </a:spcAft>
            </a:pPr>
            <a:r>
              <a:rPr lang="en-US" sz="1200" b="1">
                <a:solidFill>
                  <a:schemeClr val="tx1"/>
                </a:solidFill>
                <a:effectLst/>
                <a:latin typeface="+mn-lt"/>
                <a:ea typeface="Calibri" panose="020F0502020204030204" pitchFamily="34" charset="0"/>
              </a:rPr>
              <a:t>READ AND THEN DELETE THIS BOX</a:t>
            </a:r>
            <a:r>
              <a:rPr lang="en-US" sz="1200" b="1" baseline="0">
                <a:solidFill>
                  <a:schemeClr val="tx1"/>
                </a:solidFill>
                <a:effectLst/>
                <a:latin typeface="+mn-lt"/>
                <a:ea typeface="Calibri" panose="020F0502020204030204" pitchFamily="34" charset="0"/>
              </a:rPr>
              <a:t> | Go tot the VIEW tab, select “Slide Master”</a:t>
            </a:r>
            <a:endParaRPr lang="en-US" sz="1200" b="1">
              <a:solidFill>
                <a:schemeClr val="tx1"/>
              </a:solidFill>
              <a:effectLst/>
              <a:latin typeface="+mn-lt"/>
              <a:ea typeface="Calibri" panose="020F0502020204030204" pitchFamily="34" charset="0"/>
            </a:endParaRPr>
          </a:p>
          <a:p>
            <a:pPr marL="0" marR="0" indent="0" algn="l">
              <a:lnSpc>
                <a:spcPts val="1200"/>
              </a:lnSpc>
              <a:spcBef>
                <a:spcPts val="0"/>
              </a:spcBef>
              <a:spcAft>
                <a:spcPts val="0"/>
              </a:spcAft>
            </a:pPr>
            <a:r>
              <a:rPr lang="en-US" sz="1200" b="0">
                <a:solidFill>
                  <a:schemeClr val="tx1"/>
                </a:solidFill>
                <a:effectLst/>
                <a:latin typeface="+mn-lt"/>
                <a:ea typeface="Calibri" panose="020F0502020204030204" pitchFamily="34" charset="0"/>
              </a:rPr>
              <a:t>To comply with the Information Classification Policy, all employees must modify the footer information for all documents containing Confidential, Restricted or Public Information. Click in the Footer and enter the version, the date the file was last modified, and the appropriate classification—INTERNAL or RESTRICTED. For presentations containing only Public Information, delete everything below the copyright line.</a:t>
            </a:r>
          </a:p>
        </p:txBody>
      </p:sp>
      <p:sp>
        <p:nvSpPr>
          <p:cNvPr id="11" name="TextBox 10"/>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rgbClr val="979D9D"/>
                </a:solidFill>
                <a:latin typeface="+mn-lt"/>
                <a:ea typeface="+mn-ea"/>
                <a:cs typeface="+mn-cs"/>
              </a:rPr>
              <a:t>INTERNAL or RESTRICTED</a:t>
            </a:r>
          </a:p>
        </p:txBody>
      </p:sp>
    </p:spTree>
    <p:extLst>
      <p:ext uri="{BB962C8B-B14F-4D97-AF65-F5344CB8AC3E}">
        <p14:creationId xmlns:p14="http://schemas.microsoft.com/office/powerpoint/2010/main" val="2025644939"/>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3" r:id="rId4"/>
    <p:sldLayoutId id="2147483802" r:id="rId5"/>
    <p:sldLayoutId id="2147483804" r:id="rId6"/>
    <p:sldLayoutId id="2147483805" r:id="rId7"/>
    <p:sldLayoutId id="2147483806" r:id="rId8"/>
    <p:sldLayoutId id="2147483807" r:id="rId9"/>
    <p:sldLayoutId id="2147483809" r:id="rId10"/>
    <p:sldLayoutId id="2147483810" r:id="rId11"/>
    <p:sldLayoutId id="2147483811" r:id="rId12"/>
    <p:sldLayoutId id="2147483812" r:id="rId13"/>
    <p:sldLayoutId id="2147483813" r:id="rId14"/>
  </p:sldLayoutIdLst>
  <p:hf sldNum="0" hdr="0" ftr="0" dt="0"/>
  <p:txStyles>
    <p:titleStyle>
      <a:lvl1pPr algn="l" defTabSz="914400" rtl="0" eaLnBrk="1" latinLnBrk="0" hangingPunct="1">
        <a:lnSpc>
          <a:spcPct val="90000"/>
        </a:lnSpc>
        <a:spcBef>
          <a:spcPct val="0"/>
        </a:spcBef>
        <a:spcAft>
          <a:spcPts val="1200"/>
        </a:spcAft>
        <a:buNone/>
        <a:defRPr sz="32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90000"/>
        <a:buFont typeface="Wingdings" panose="05000000000000000000" pitchFamily="2" charset="2"/>
        <a:buChar char="§"/>
        <a:defRPr sz="2400" kern="1200">
          <a:solidFill>
            <a:schemeClr val="tx1"/>
          </a:solidFill>
          <a:latin typeface="+mn-lt"/>
          <a:ea typeface="+mn-ea"/>
          <a:cs typeface="+mn-cs"/>
        </a:defRPr>
      </a:lvl1pPr>
      <a:lvl2pPr marL="548640" indent="-228600" algn="l" defTabSz="914400" rtl="0" eaLnBrk="1" latinLnBrk="0" hangingPunct="1">
        <a:lnSpc>
          <a:spcPct val="100000"/>
        </a:lnSpc>
        <a:spcBef>
          <a:spcPts val="0"/>
        </a:spcBef>
        <a:spcAft>
          <a:spcPts val="1200"/>
        </a:spcAft>
        <a:buSzPct val="90000"/>
        <a:buFont typeface="Arial" panose="020B0604020202020204" pitchFamily="34" charset="0"/>
        <a:buChar char="–"/>
        <a:defRPr sz="2400" kern="1200">
          <a:solidFill>
            <a:schemeClr val="tx1"/>
          </a:solidFill>
          <a:latin typeface="+mn-lt"/>
          <a:ea typeface="+mn-ea"/>
          <a:cs typeface="+mn-cs"/>
        </a:defRPr>
      </a:lvl2pPr>
      <a:lvl3pPr marL="777240" indent="-228600" algn="l" defTabSz="914400" rtl="0" eaLnBrk="1" latinLnBrk="0" hangingPunct="1">
        <a:lnSpc>
          <a:spcPct val="100000"/>
        </a:lnSpc>
        <a:spcBef>
          <a:spcPts val="0"/>
        </a:spcBef>
        <a:spcAft>
          <a:spcPts val="1200"/>
        </a:spcAft>
        <a:buSzPct val="90000"/>
        <a:buFont typeface="Wingdings" panose="05000000000000000000" pitchFamily="2" charset="2"/>
        <a:buChar char="§"/>
        <a:defRPr sz="2400" kern="1200">
          <a:solidFill>
            <a:schemeClr val="tx1"/>
          </a:solidFill>
          <a:latin typeface="+mn-lt"/>
          <a:ea typeface="+mn-ea"/>
          <a:cs typeface="+mn-cs"/>
        </a:defRPr>
      </a:lvl3pPr>
      <a:lvl4pPr marL="1051560" indent="-228600" algn="l" defTabSz="914400" rtl="0" eaLnBrk="1" latinLnBrk="0" hangingPunct="1">
        <a:lnSpc>
          <a:spcPct val="100000"/>
        </a:lnSpc>
        <a:spcBef>
          <a:spcPts val="0"/>
        </a:spcBef>
        <a:spcAft>
          <a:spcPts val="1200"/>
        </a:spcAft>
        <a:buSzPct val="90000"/>
        <a:buFont typeface="Arial" panose="020B0604020202020204" pitchFamily="34" charset="0"/>
        <a:buChar char="–"/>
        <a:defRPr sz="2400" kern="1200">
          <a:solidFill>
            <a:schemeClr val="tx1"/>
          </a:solidFill>
          <a:latin typeface="+mn-lt"/>
          <a:ea typeface="+mn-ea"/>
          <a:cs typeface="+mn-cs"/>
        </a:defRPr>
      </a:lvl4pPr>
      <a:lvl5pPr marL="1280160" indent="-228600" algn="l" defTabSz="914400" rtl="0" eaLnBrk="1" latinLnBrk="0" hangingPunct="1">
        <a:lnSpc>
          <a:spcPct val="100000"/>
        </a:lnSpc>
        <a:spcBef>
          <a:spcPts val="0"/>
        </a:spcBef>
        <a:spcAft>
          <a:spcPts val="1200"/>
        </a:spcAft>
        <a:buSzPct val="90000"/>
        <a:buFont typeface="Wingdings" panose="05000000000000000000" pitchFamily="2" charset="2"/>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pos="288">
          <p15:clr>
            <a:srgbClr val="5ACBF0"/>
          </p15:clr>
        </p15:guide>
        <p15:guide id="3" orient="horz" pos="2160">
          <p15:clr>
            <a:srgbClr val="A4A3A4"/>
          </p15:clr>
        </p15:guide>
        <p15:guide id="4" orient="horz" pos="231">
          <p15:clr>
            <a:srgbClr val="5ACBF0"/>
          </p15:clr>
        </p15:guide>
        <p15:guide id="5" pos="7391">
          <p15:clr>
            <a:srgbClr val="5ACBF0"/>
          </p15:clr>
        </p15:guide>
        <p15:guide id="6" orient="horz" pos="3772">
          <p15:clr>
            <a:srgbClr val="FBAE40"/>
          </p15:clr>
        </p15:guide>
        <p15:guide id="7" orient="horz" pos="4110">
          <p15:clr>
            <a:srgbClr val="5ACBF0"/>
          </p15:clr>
        </p15:guide>
        <p15:guide id="8" orient="horz" pos="537">
          <p15:clr>
            <a:srgbClr val="FDE53C"/>
          </p15:clr>
        </p15:guide>
        <p15:guide id="9" orient="horz" pos="846">
          <p15:clr>
            <a:srgbClr val="FDE53C"/>
          </p15:clr>
        </p15:guide>
        <p15:guide id="10" orient="horz" pos="962">
          <p15:clr>
            <a:srgbClr val="5ACBF0"/>
          </p15:clr>
        </p15:guide>
        <p15:guide id="11" orient="horz" pos="3999" userDrawn="1">
          <p15:clr>
            <a:srgbClr val="5ACBF0"/>
          </p15:clr>
        </p15:guide>
        <p15:guide id="12" pos="3752">
          <p15:clr>
            <a:srgbClr val="5ACBF0"/>
          </p15:clr>
        </p15:guide>
        <p15:guide id="13" pos="3927">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57200" y="1527175"/>
            <a:ext cx="11276013" cy="44608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Gartner Logo"/>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452994" y="6241458"/>
            <a:ext cx="1280218" cy="292850"/>
          </a:xfrm>
          <a:prstGeom prst="rect">
            <a:avLst/>
          </a:prstGeom>
        </p:spPr>
      </p:pic>
      <p:sp>
        <p:nvSpPr>
          <p:cNvPr id="15" name="Original Legal Copy" hidden="1"/>
          <p:cNvSpPr txBox="1"/>
          <p:nvPr userDrawn="1"/>
        </p:nvSpPr>
        <p:spPr>
          <a:xfrm>
            <a:off x="457201" y="6335373"/>
            <a:ext cx="7869114" cy="215444"/>
          </a:xfrm>
          <a:prstGeom prst="rect">
            <a:avLst/>
          </a:prstGeom>
          <a:noFill/>
        </p:spPr>
        <p:txBody>
          <a:bodyPr wrap="square" lIns="0" tIns="0" rIns="0" bIns="0" rtlCol="0" anchor="b" anchorCtr="0">
            <a:spAutoFit/>
          </a:bodyPr>
          <a:lstStyle/>
          <a:p>
            <a:pPr marL="228600" indent="-228600" algn="l">
              <a:tabLst>
                <a:tab pos="228600" algn="l"/>
              </a:tabLst>
            </a:pPr>
            <a:fld id="{1CE9EA8B-DBE7-492B-893F-AD13AC039ED7}" type="slidenum">
              <a:rPr lang="en-US" sz="700" smtClean="0">
                <a:solidFill>
                  <a:srgbClr val="6E7878"/>
                </a:solidFill>
              </a:rPr>
              <a:pPr marL="228600" indent="-228600" algn="l">
                <a:tabLst>
                  <a:tab pos="228600" algn="l"/>
                </a:tabLst>
              </a:pPr>
              <a:t>‹#›</a:t>
            </a:fld>
            <a:r>
              <a:rPr lang="en-US" sz="700">
                <a:solidFill>
                  <a:srgbClr val="6E7878"/>
                </a:solidFill>
              </a:rPr>
              <a:t>	© 2019 Gartner, Inc. and/or its affiliates. All rights reserved. Gartner is a registered trademark of Gartner, Inc. and its affiliates. Version 8.2  Last updated 29 June 2019</a:t>
            </a:r>
          </a:p>
          <a:p>
            <a:pPr algn="l">
              <a:tabLst>
                <a:tab pos="228600" algn="l"/>
              </a:tabLst>
            </a:pPr>
            <a:r>
              <a:rPr lang="en-US" sz="700">
                <a:solidFill>
                  <a:srgbClr val="6E7878"/>
                </a:solidFill>
              </a:rPr>
              <a:t>	</a:t>
            </a:r>
            <a:r>
              <a:rPr lang="en-US" sz="700" b="1">
                <a:solidFill>
                  <a:srgbClr val="6E7878"/>
                </a:solidFill>
              </a:rPr>
              <a:t>INTERNAL — FOR INTERNAL USE ONLY</a:t>
            </a:r>
          </a:p>
        </p:txBody>
      </p:sp>
      <p:sp>
        <p:nvSpPr>
          <p:cNvPr id="10" name="TextBox 9"/>
          <p:cNvSpPr txBox="1"/>
          <p:nvPr userDrawn="1"/>
        </p:nvSpPr>
        <p:spPr>
          <a:xfrm>
            <a:off x="457201" y="6439286"/>
            <a:ext cx="7181849"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700" smtClean="0">
                <a:solidFill>
                  <a:srgbClr val="979D9D"/>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rgbClr val="979D9D"/>
                </a:solidFill>
              </a:rPr>
              <a:t>	© 2022 Gartner, Inc. and/or its affiliates. All rights reserved. Gartner is a registered trademark of Gartner, Inc. and its affiliates.</a:t>
            </a:r>
          </a:p>
        </p:txBody>
      </p:sp>
      <p:sp>
        <p:nvSpPr>
          <p:cNvPr id="8" name="Footnote Notice" hidden="1"/>
          <p:cNvSpPr/>
          <p:nvPr userDrawn="1"/>
        </p:nvSpPr>
        <p:spPr>
          <a:xfrm>
            <a:off x="2940424" y="5279208"/>
            <a:ext cx="6311152" cy="1015663"/>
          </a:xfrm>
          <a:prstGeom prst="rect">
            <a:avLst/>
          </a:prstGeom>
          <a:solidFill>
            <a:srgbClr val="FF0000"/>
          </a:solidFill>
          <a:ln w="12700">
            <a:solidFill>
              <a:srgbClr val="FF0000"/>
            </a:solidFill>
          </a:ln>
        </p:spPr>
        <p:txBody>
          <a:bodyPr wrap="square">
            <a:spAutoFit/>
          </a:bodyPr>
          <a:lstStyle/>
          <a:p>
            <a:pPr marL="0" marR="0" indent="0" algn="l">
              <a:lnSpc>
                <a:spcPts val="1200"/>
              </a:lnSpc>
              <a:spcBef>
                <a:spcPts val="0"/>
              </a:spcBef>
              <a:spcAft>
                <a:spcPts val="0"/>
              </a:spcAft>
            </a:pPr>
            <a:r>
              <a:rPr lang="en-US" sz="1200" b="1">
                <a:solidFill>
                  <a:schemeClr val="bg1"/>
                </a:solidFill>
                <a:effectLst/>
                <a:latin typeface="+mn-lt"/>
                <a:ea typeface="Calibri" panose="020F0502020204030204" pitchFamily="34" charset="0"/>
              </a:rPr>
              <a:t>READ AND THEN DELETE THIS BOX</a:t>
            </a:r>
            <a:r>
              <a:rPr lang="en-US" sz="1200" b="1" baseline="0">
                <a:solidFill>
                  <a:schemeClr val="bg1"/>
                </a:solidFill>
                <a:effectLst/>
                <a:latin typeface="+mn-lt"/>
                <a:ea typeface="Calibri" panose="020F0502020204030204" pitchFamily="34" charset="0"/>
              </a:rPr>
              <a:t> | Go tot the VIEW tab, select “Slide Master”</a:t>
            </a:r>
            <a:endParaRPr lang="en-US" sz="1200" b="1">
              <a:solidFill>
                <a:schemeClr val="bg1"/>
              </a:solidFill>
              <a:effectLst/>
              <a:latin typeface="+mn-lt"/>
              <a:ea typeface="Calibri" panose="020F0502020204030204" pitchFamily="34" charset="0"/>
            </a:endParaRPr>
          </a:p>
          <a:p>
            <a:pPr marL="0" marR="0" indent="0" algn="l">
              <a:lnSpc>
                <a:spcPts val="1200"/>
              </a:lnSpc>
              <a:spcBef>
                <a:spcPts val="0"/>
              </a:spcBef>
              <a:spcAft>
                <a:spcPts val="0"/>
              </a:spcAft>
            </a:pPr>
            <a:r>
              <a:rPr lang="en-US" sz="1200" b="0">
                <a:solidFill>
                  <a:schemeClr val="bg1"/>
                </a:solidFill>
                <a:effectLst/>
                <a:latin typeface="+mn-lt"/>
                <a:ea typeface="Calibri" panose="020F0502020204030204" pitchFamily="34" charset="0"/>
              </a:rPr>
              <a:t>To comply with the Information Classification Policy, all employees must modify the footer information for all documents containing Confidential, Restricted or Public Information. Click in the Footer and enter the version, the date the file was last modified, and the appropriate classification—INTERNAL or RESTRICTED. For presentations containing only Public Information, delete everything below the copyright line.</a:t>
            </a:r>
          </a:p>
        </p:txBody>
      </p:sp>
      <p:sp>
        <p:nvSpPr>
          <p:cNvPr id="9" name="TextBox 8"/>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rgbClr val="979D9D"/>
                </a:solidFill>
                <a:latin typeface="+mn-lt"/>
                <a:ea typeface="+mn-ea"/>
                <a:cs typeface="+mn-cs"/>
              </a:rPr>
              <a:t>INTERNAL or RESTRICTED</a:t>
            </a:r>
          </a:p>
        </p:txBody>
      </p:sp>
    </p:spTree>
    <p:extLst>
      <p:ext uri="{BB962C8B-B14F-4D97-AF65-F5344CB8AC3E}">
        <p14:creationId xmlns:p14="http://schemas.microsoft.com/office/powerpoint/2010/main" val="520007369"/>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Lst>
  <p:hf sldNum="0" hdr="0" ftr="0" dt="0"/>
  <p:txStyles>
    <p:titleStyle>
      <a:lvl1pPr algn="l" defTabSz="914400" rtl="0" eaLnBrk="1" latinLnBrk="0" hangingPunct="1">
        <a:lnSpc>
          <a:spcPct val="90000"/>
        </a:lnSpc>
        <a:spcBef>
          <a:spcPct val="0"/>
        </a:spcBef>
        <a:spcAft>
          <a:spcPts val="1200"/>
        </a:spcAft>
        <a:buNone/>
        <a:defRPr sz="32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90000"/>
        <a:buFont typeface="Wingdings" panose="05000000000000000000" pitchFamily="2" charset="2"/>
        <a:buChar char="§"/>
        <a:defRPr sz="2400" kern="1200">
          <a:solidFill>
            <a:schemeClr val="tx1"/>
          </a:solidFill>
          <a:latin typeface="+mn-lt"/>
          <a:ea typeface="+mn-ea"/>
          <a:cs typeface="+mn-cs"/>
        </a:defRPr>
      </a:lvl1pPr>
      <a:lvl2pPr marL="548640" indent="-228600" algn="l" defTabSz="914400" rtl="0" eaLnBrk="1" latinLnBrk="0" hangingPunct="1">
        <a:lnSpc>
          <a:spcPct val="100000"/>
        </a:lnSpc>
        <a:spcBef>
          <a:spcPts val="0"/>
        </a:spcBef>
        <a:spcAft>
          <a:spcPts val="1200"/>
        </a:spcAft>
        <a:buSzPct val="90000"/>
        <a:buFont typeface="Arial" panose="020B0604020202020204" pitchFamily="34" charset="0"/>
        <a:buChar char="–"/>
        <a:defRPr sz="2400" kern="1200">
          <a:solidFill>
            <a:schemeClr val="tx1"/>
          </a:solidFill>
          <a:latin typeface="+mn-lt"/>
          <a:ea typeface="+mn-ea"/>
          <a:cs typeface="+mn-cs"/>
        </a:defRPr>
      </a:lvl2pPr>
      <a:lvl3pPr marL="777240" indent="-228600" algn="l" defTabSz="914400" rtl="0" eaLnBrk="1" latinLnBrk="0" hangingPunct="1">
        <a:lnSpc>
          <a:spcPct val="100000"/>
        </a:lnSpc>
        <a:spcBef>
          <a:spcPts val="0"/>
        </a:spcBef>
        <a:spcAft>
          <a:spcPts val="1200"/>
        </a:spcAft>
        <a:buSzPct val="90000"/>
        <a:buFont typeface="Wingdings" panose="05000000000000000000" pitchFamily="2" charset="2"/>
        <a:buChar char="§"/>
        <a:defRPr sz="2400" kern="1200">
          <a:solidFill>
            <a:schemeClr val="tx1"/>
          </a:solidFill>
          <a:latin typeface="+mn-lt"/>
          <a:ea typeface="+mn-ea"/>
          <a:cs typeface="+mn-cs"/>
        </a:defRPr>
      </a:lvl3pPr>
      <a:lvl4pPr marL="1051560" indent="-228600" algn="l" defTabSz="914400" rtl="0" eaLnBrk="1" latinLnBrk="0" hangingPunct="1">
        <a:lnSpc>
          <a:spcPct val="100000"/>
        </a:lnSpc>
        <a:spcBef>
          <a:spcPts val="0"/>
        </a:spcBef>
        <a:spcAft>
          <a:spcPts val="1200"/>
        </a:spcAft>
        <a:buSzPct val="90000"/>
        <a:buFont typeface="Arial" panose="020B0604020202020204" pitchFamily="34" charset="0"/>
        <a:buChar char="–"/>
        <a:defRPr sz="2400" kern="1200">
          <a:solidFill>
            <a:schemeClr val="tx1"/>
          </a:solidFill>
          <a:latin typeface="+mn-lt"/>
          <a:ea typeface="+mn-ea"/>
          <a:cs typeface="+mn-cs"/>
        </a:defRPr>
      </a:lvl4pPr>
      <a:lvl5pPr marL="1280160" indent="-228600" algn="l" defTabSz="914400" rtl="0" eaLnBrk="1" latinLnBrk="0" hangingPunct="1">
        <a:lnSpc>
          <a:spcPct val="100000"/>
        </a:lnSpc>
        <a:spcBef>
          <a:spcPts val="0"/>
        </a:spcBef>
        <a:spcAft>
          <a:spcPts val="1200"/>
        </a:spcAft>
        <a:buSzPct val="90000"/>
        <a:buFont typeface="Wingdings" panose="05000000000000000000" pitchFamily="2" charset="2"/>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pos="288">
          <p15:clr>
            <a:srgbClr val="5ACBF0"/>
          </p15:clr>
        </p15:guide>
        <p15:guide id="3" orient="horz" pos="2160">
          <p15:clr>
            <a:srgbClr val="A4A3A4"/>
          </p15:clr>
        </p15:guide>
        <p15:guide id="4" orient="horz" pos="231">
          <p15:clr>
            <a:srgbClr val="5ACBF0"/>
          </p15:clr>
        </p15:guide>
        <p15:guide id="5" pos="7391">
          <p15:clr>
            <a:srgbClr val="5ACBF0"/>
          </p15:clr>
        </p15:guide>
        <p15:guide id="6" orient="horz" pos="3772">
          <p15:clr>
            <a:srgbClr val="FBAE40"/>
          </p15:clr>
        </p15:guide>
        <p15:guide id="7" orient="horz" pos="4110">
          <p15:clr>
            <a:srgbClr val="5ACBF0"/>
          </p15:clr>
        </p15:guide>
        <p15:guide id="8" orient="horz" pos="537">
          <p15:clr>
            <a:srgbClr val="FDE53C"/>
          </p15:clr>
        </p15:guide>
        <p15:guide id="9" orient="horz" pos="846">
          <p15:clr>
            <a:srgbClr val="FDE53C"/>
          </p15:clr>
        </p15:guide>
        <p15:guide id="10" orient="horz" pos="962">
          <p15:clr>
            <a:srgbClr val="5ACBF0"/>
          </p15:clr>
        </p15:guide>
        <p15:guide id="11" orient="horz" pos="4002">
          <p15:clr>
            <a:srgbClr val="5ACBF0"/>
          </p15:clr>
        </p15:guide>
        <p15:guide id="12" pos="3752">
          <p15:clr>
            <a:srgbClr val="5ACBF0"/>
          </p15:clr>
        </p15:guide>
        <p15:guide id="13" pos="3927">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57200" y="1527175"/>
            <a:ext cx="11276013" cy="44608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Gartner Logo"/>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452994" y="6241458"/>
            <a:ext cx="1280218" cy="292850"/>
          </a:xfrm>
          <a:prstGeom prst="rect">
            <a:avLst/>
          </a:prstGeom>
        </p:spPr>
      </p:pic>
      <p:sp>
        <p:nvSpPr>
          <p:cNvPr id="15" name="Original Legal Copy" hidden="1"/>
          <p:cNvSpPr txBox="1"/>
          <p:nvPr userDrawn="1"/>
        </p:nvSpPr>
        <p:spPr>
          <a:xfrm>
            <a:off x="457201" y="6335373"/>
            <a:ext cx="7869114" cy="215444"/>
          </a:xfrm>
          <a:prstGeom prst="rect">
            <a:avLst/>
          </a:prstGeom>
          <a:noFill/>
        </p:spPr>
        <p:txBody>
          <a:bodyPr wrap="square" lIns="0" tIns="0" rIns="0" bIns="0" rtlCol="0" anchor="b" anchorCtr="0">
            <a:spAutoFit/>
          </a:bodyPr>
          <a:lstStyle/>
          <a:p>
            <a:pPr marL="228600" indent="-228600" algn="l">
              <a:tabLst>
                <a:tab pos="228600" algn="l"/>
              </a:tabLst>
            </a:pPr>
            <a:fld id="{1CE9EA8B-DBE7-492B-893F-AD13AC039ED7}" type="slidenum">
              <a:rPr lang="en-US" sz="700" smtClean="0">
                <a:solidFill>
                  <a:srgbClr val="6E7878"/>
                </a:solidFill>
              </a:rPr>
              <a:pPr marL="228600" indent="-228600" algn="l">
                <a:tabLst>
                  <a:tab pos="228600" algn="l"/>
                </a:tabLst>
              </a:pPr>
              <a:t>‹#›</a:t>
            </a:fld>
            <a:r>
              <a:rPr lang="en-US" sz="700">
                <a:solidFill>
                  <a:srgbClr val="6E7878"/>
                </a:solidFill>
              </a:rPr>
              <a:t>	© 2019 Gartner, Inc. and/or its affiliates. All rights reserved. Gartner is a registered trademark of Gartner, Inc. and its affiliates. Version 8.2  Last updated 29 June 2019</a:t>
            </a:r>
          </a:p>
          <a:p>
            <a:pPr algn="l">
              <a:tabLst>
                <a:tab pos="228600" algn="l"/>
              </a:tabLst>
            </a:pPr>
            <a:r>
              <a:rPr lang="en-US" sz="700">
                <a:solidFill>
                  <a:srgbClr val="6E7878"/>
                </a:solidFill>
              </a:rPr>
              <a:t>	</a:t>
            </a:r>
            <a:r>
              <a:rPr lang="en-US" sz="700" b="1">
                <a:solidFill>
                  <a:srgbClr val="6E7878"/>
                </a:solidFill>
              </a:rPr>
              <a:t>INTERNAL — FOR INTERNAL USE ONLY</a:t>
            </a:r>
          </a:p>
        </p:txBody>
      </p:sp>
      <p:sp>
        <p:nvSpPr>
          <p:cNvPr id="10" name="TextBox 9"/>
          <p:cNvSpPr txBox="1"/>
          <p:nvPr userDrawn="1"/>
        </p:nvSpPr>
        <p:spPr>
          <a:xfrm>
            <a:off x="457201" y="6439286"/>
            <a:ext cx="7181849"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700" smtClean="0">
                <a:solidFill>
                  <a:srgbClr val="979D9D"/>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rgbClr val="979D9D"/>
                </a:solidFill>
              </a:rPr>
              <a:t>	© 2022 Gartner, Inc. and/or its affiliates. All rights reserved. Gartner is a registered trademark of Gartner, Inc. and its affiliates.</a:t>
            </a:r>
          </a:p>
        </p:txBody>
      </p:sp>
      <p:sp>
        <p:nvSpPr>
          <p:cNvPr id="8" name="Footnote Notice" hidden="1"/>
          <p:cNvSpPr/>
          <p:nvPr userDrawn="1"/>
        </p:nvSpPr>
        <p:spPr>
          <a:xfrm>
            <a:off x="2940424" y="5279208"/>
            <a:ext cx="6311152" cy="1015663"/>
          </a:xfrm>
          <a:prstGeom prst="rect">
            <a:avLst/>
          </a:prstGeom>
          <a:solidFill>
            <a:srgbClr val="FF0000"/>
          </a:solidFill>
          <a:ln w="12700">
            <a:solidFill>
              <a:srgbClr val="FF0000"/>
            </a:solidFill>
          </a:ln>
        </p:spPr>
        <p:txBody>
          <a:bodyPr wrap="square">
            <a:spAutoFit/>
          </a:bodyPr>
          <a:lstStyle/>
          <a:p>
            <a:pPr marL="0" marR="0" indent="0" algn="l">
              <a:lnSpc>
                <a:spcPts val="1200"/>
              </a:lnSpc>
              <a:spcBef>
                <a:spcPts val="0"/>
              </a:spcBef>
              <a:spcAft>
                <a:spcPts val="0"/>
              </a:spcAft>
            </a:pPr>
            <a:r>
              <a:rPr lang="en-US" sz="1200" b="1">
                <a:solidFill>
                  <a:schemeClr val="tx1"/>
                </a:solidFill>
                <a:effectLst/>
                <a:latin typeface="+mn-lt"/>
                <a:ea typeface="Calibri" panose="020F0502020204030204" pitchFamily="34" charset="0"/>
              </a:rPr>
              <a:t>READ AND THEN DELETE THIS BOX</a:t>
            </a:r>
            <a:r>
              <a:rPr lang="en-US" sz="1200" b="1" baseline="0">
                <a:solidFill>
                  <a:schemeClr val="tx1"/>
                </a:solidFill>
                <a:effectLst/>
                <a:latin typeface="+mn-lt"/>
                <a:ea typeface="Calibri" panose="020F0502020204030204" pitchFamily="34" charset="0"/>
              </a:rPr>
              <a:t> | Go tot the VIEW tab, select “Slide Master”</a:t>
            </a:r>
            <a:endParaRPr lang="en-US" sz="1200" b="1">
              <a:solidFill>
                <a:schemeClr val="tx1"/>
              </a:solidFill>
              <a:effectLst/>
              <a:latin typeface="+mn-lt"/>
              <a:ea typeface="Calibri" panose="020F0502020204030204" pitchFamily="34" charset="0"/>
            </a:endParaRPr>
          </a:p>
          <a:p>
            <a:pPr marL="0" marR="0" indent="0" algn="l">
              <a:lnSpc>
                <a:spcPts val="1200"/>
              </a:lnSpc>
              <a:spcBef>
                <a:spcPts val="0"/>
              </a:spcBef>
              <a:spcAft>
                <a:spcPts val="0"/>
              </a:spcAft>
            </a:pPr>
            <a:r>
              <a:rPr lang="en-US" sz="1200" b="0">
                <a:solidFill>
                  <a:schemeClr val="tx1"/>
                </a:solidFill>
                <a:effectLst/>
                <a:latin typeface="+mn-lt"/>
                <a:ea typeface="Calibri" panose="020F0502020204030204" pitchFamily="34" charset="0"/>
              </a:rPr>
              <a:t>To comply with the Information Classification Policy, all employees must modify the footer information for all documents containing Confidential, Restricted or Public Information. Click in the Footer and enter the version, the date the file was last modified, and the appropriate classification—INTERNAL or RESTRICTED. For presentations containing only Public Information, delete everything below the copyright line.</a:t>
            </a:r>
          </a:p>
        </p:txBody>
      </p:sp>
      <p:sp>
        <p:nvSpPr>
          <p:cNvPr id="9" name="TextBox 8"/>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rgbClr val="979D9D"/>
                </a:solidFill>
                <a:latin typeface="+mn-lt"/>
                <a:ea typeface="+mn-ea"/>
                <a:cs typeface="+mn-cs"/>
              </a:rPr>
              <a:t>INTERNAL or RESTRICTED</a:t>
            </a:r>
          </a:p>
        </p:txBody>
      </p:sp>
    </p:spTree>
    <p:extLst>
      <p:ext uri="{BB962C8B-B14F-4D97-AF65-F5344CB8AC3E}">
        <p14:creationId xmlns:p14="http://schemas.microsoft.com/office/powerpoint/2010/main" val="3809325339"/>
      </p:ext>
    </p:extLst>
  </p:cSld>
  <p:clrMap bg1="dk1" tx1="lt1" bg2="dk2" tx2="lt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Lst>
  <p:hf sldNum="0" hdr="0" ftr="0" dt="0"/>
  <p:txStyles>
    <p:titleStyle>
      <a:lvl1pPr algn="l" defTabSz="914400" rtl="0" eaLnBrk="1" latinLnBrk="0" hangingPunct="1">
        <a:lnSpc>
          <a:spcPct val="90000"/>
        </a:lnSpc>
        <a:spcBef>
          <a:spcPct val="0"/>
        </a:spcBef>
        <a:spcAft>
          <a:spcPts val="1200"/>
        </a:spcAft>
        <a:buNone/>
        <a:defRPr sz="32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90000"/>
        <a:buFont typeface="Wingdings" panose="05000000000000000000" pitchFamily="2" charset="2"/>
        <a:buChar char="§"/>
        <a:defRPr sz="2400" kern="1200">
          <a:solidFill>
            <a:schemeClr val="tx1"/>
          </a:solidFill>
          <a:latin typeface="+mn-lt"/>
          <a:ea typeface="+mn-ea"/>
          <a:cs typeface="+mn-cs"/>
        </a:defRPr>
      </a:lvl1pPr>
      <a:lvl2pPr marL="548640" indent="-228600" algn="l" defTabSz="914400" rtl="0" eaLnBrk="1" latinLnBrk="0" hangingPunct="1">
        <a:lnSpc>
          <a:spcPct val="100000"/>
        </a:lnSpc>
        <a:spcBef>
          <a:spcPts val="0"/>
        </a:spcBef>
        <a:spcAft>
          <a:spcPts val="1200"/>
        </a:spcAft>
        <a:buSzPct val="90000"/>
        <a:buFont typeface="Arial" panose="020B0604020202020204" pitchFamily="34" charset="0"/>
        <a:buChar char="–"/>
        <a:defRPr sz="2400" kern="1200">
          <a:solidFill>
            <a:schemeClr val="tx1"/>
          </a:solidFill>
          <a:latin typeface="+mn-lt"/>
          <a:ea typeface="+mn-ea"/>
          <a:cs typeface="+mn-cs"/>
        </a:defRPr>
      </a:lvl2pPr>
      <a:lvl3pPr marL="777240" indent="-228600" algn="l" defTabSz="914400" rtl="0" eaLnBrk="1" latinLnBrk="0" hangingPunct="1">
        <a:lnSpc>
          <a:spcPct val="100000"/>
        </a:lnSpc>
        <a:spcBef>
          <a:spcPts val="0"/>
        </a:spcBef>
        <a:spcAft>
          <a:spcPts val="1200"/>
        </a:spcAft>
        <a:buSzPct val="90000"/>
        <a:buFont typeface="Wingdings" panose="05000000000000000000" pitchFamily="2" charset="2"/>
        <a:buChar char="§"/>
        <a:defRPr sz="2400" kern="1200">
          <a:solidFill>
            <a:schemeClr val="tx1"/>
          </a:solidFill>
          <a:latin typeface="+mn-lt"/>
          <a:ea typeface="+mn-ea"/>
          <a:cs typeface="+mn-cs"/>
        </a:defRPr>
      </a:lvl3pPr>
      <a:lvl4pPr marL="1051560" indent="-228600" algn="l" defTabSz="914400" rtl="0" eaLnBrk="1" latinLnBrk="0" hangingPunct="1">
        <a:lnSpc>
          <a:spcPct val="100000"/>
        </a:lnSpc>
        <a:spcBef>
          <a:spcPts val="0"/>
        </a:spcBef>
        <a:spcAft>
          <a:spcPts val="1200"/>
        </a:spcAft>
        <a:buSzPct val="90000"/>
        <a:buFont typeface="Arial" panose="020B0604020202020204" pitchFamily="34" charset="0"/>
        <a:buChar char="–"/>
        <a:defRPr sz="2400" kern="1200">
          <a:solidFill>
            <a:schemeClr val="tx1"/>
          </a:solidFill>
          <a:latin typeface="+mn-lt"/>
          <a:ea typeface="+mn-ea"/>
          <a:cs typeface="+mn-cs"/>
        </a:defRPr>
      </a:lvl4pPr>
      <a:lvl5pPr marL="1280160" indent="-228600" algn="l" defTabSz="914400" rtl="0" eaLnBrk="1" latinLnBrk="0" hangingPunct="1">
        <a:lnSpc>
          <a:spcPct val="100000"/>
        </a:lnSpc>
        <a:spcBef>
          <a:spcPts val="0"/>
        </a:spcBef>
        <a:spcAft>
          <a:spcPts val="1200"/>
        </a:spcAft>
        <a:buSzPct val="90000"/>
        <a:buFont typeface="Wingdings" panose="05000000000000000000" pitchFamily="2" charset="2"/>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pos="288">
          <p15:clr>
            <a:srgbClr val="5ACBF0"/>
          </p15:clr>
        </p15:guide>
        <p15:guide id="3" orient="horz" pos="2160">
          <p15:clr>
            <a:srgbClr val="A4A3A4"/>
          </p15:clr>
        </p15:guide>
        <p15:guide id="4" orient="horz" pos="231">
          <p15:clr>
            <a:srgbClr val="5ACBF0"/>
          </p15:clr>
        </p15:guide>
        <p15:guide id="5" pos="7391">
          <p15:clr>
            <a:srgbClr val="5ACBF0"/>
          </p15:clr>
        </p15:guide>
        <p15:guide id="6" orient="horz" pos="3772">
          <p15:clr>
            <a:srgbClr val="FBAE40"/>
          </p15:clr>
        </p15:guide>
        <p15:guide id="7" orient="horz" pos="4110">
          <p15:clr>
            <a:srgbClr val="5ACBF0"/>
          </p15:clr>
        </p15:guide>
        <p15:guide id="8" orient="horz" pos="537">
          <p15:clr>
            <a:srgbClr val="FDE53C"/>
          </p15:clr>
        </p15:guide>
        <p15:guide id="9" orient="horz" pos="846">
          <p15:clr>
            <a:srgbClr val="FDE53C"/>
          </p15:clr>
        </p15:guide>
        <p15:guide id="10" orient="horz" pos="962">
          <p15:clr>
            <a:srgbClr val="5ACBF0"/>
          </p15:clr>
        </p15:guide>
        <p15:guide id="11" orient="horz" pos="4002">
          <p15:clr>
            <a:srgbClr val="5ACBF0"/>
          </p15:clr>
        </p15:guide>
        <p15:guide id="12" pos="3752">
          <p15:clr>
            <a:srgbClr val="5ACBF0"/>
          </p15:clr>
        </p15:guide>
        <p15:guide id="13" pos="3927">
          <p15:clr>
            <a:srgbClr val="5ACBF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7" name="Slide Number Placeholder 12"/>
          <p:cNvSpPr txBox="1">
            <a:spLocks/>
          </p:cNvSpPr>
          <p:nvPr/>
        </p:nvSpPr>
        <p:spPr bwMode="gray">
          <a:xfrm>
            <a:off x="460376" y="6446091"/>
            <a:ext cx="524266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536" algn="l"/>
              </a:tabLst>
            </a:pPr>
            <a:fld id="{A2153114-09F7-456F-8946-05B403B99F5F}" type="slidenum">
              <a:rPr sz="700">
                <a:solidFill>
                  <a:srgbClr val="979D9D"/>
                </a:solidFill>
                <a:latin typeface="+mn-lt"/>
                <a:cs typeface="Arial" panose="020B0604020202020204" pitchFamily="34" charset="0"/>
              </a:rPr>
              <a:pPr algn="l">
                <a:spcBef>
                  <a:spcPts val="0"/>
                </a:spcBef>
                <a:spcAft>
                  <a:spcPts val="600"/>
                </a:spcAft>
                <a:tabLst>
                  <a:tab pos="228536" algn="l"/>
                </a:tabLst>
              </a:pPr>
              <a:t>‹#›</a:t>
            </a:fld>
            <a:r>
              <a:rPr sz="700">
                <a:solidFill>
                  <a:srgbClr val="979D9D"/>
                </a:solidFill>
                <a:latin typeface="+mn-lt"/>
                <a:cs typeface="Arial" panose="020B0604020202020204" pitchFamily="34" charset="0"/>
              </a:rPr>
              <a:t>  |  CONFIDENTIAL AND PROPRIETARY   I   © </a:t>
            </a:r>
            <a:r>
              <a:rPr lang="en-US" sz="700">
                <a:solidFill>
                  <a:srgbClr val="979D9D"/>
                </a:solidFill>
                <a:latin typeface="+mn-lt"/>
                <a:cs typeface="Arial" panose="020B0604020202020204" pitchFamily="34" charset="0"/>
              </a:rPr>
              <a:t>2022</a:t>
            </a:r>
            <a:r>
              <a:rPr sz="700">
                <a:solidFill>
                  <a:srgbClr val="979D9D"/>
                </a:solidFill>
                <a:latin typeface="+mn-lt"/>
                <a:cs typeface="Arial" panose="020B0604020202020204" pitchFamily="34" charset="0"/>
              </a:rPr>
              <a:t> Gartner, Inc. and/or its affiliates. All rights reserved.</a:t>
            </a:r>
          </a:p>
        </p:txBody>
      </p:sp>
      <p:sp>
        <p:nvSpPr>
          <p:cNvPr id="16" name="Rectangle 53"/>
          <p:cNvSpPr>
            <a:spLocks noGrp="1" noChangeArrowheads="1"/>
          </p:cNvSpPr>
          <p:nvPr>
            <p:ph type="title"/>
          </p:nvPr>
        </p:nvSpPr>
        <p:spPr bwMode="auto">
          <a:xfrm>
            <a:off x="460375" y="358586"/>
            <a:ext cx="11272719" cy="492314"/>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lvl="0"/>
            <a:r>
              <a:rPr lang="en-US"/>
              <a:t>Click to edit Master title style</a:t>
            </a:r>
          </a:p>
        </p:txBody>
      </p:sp>
      <p:sp>
        <p:nvSpPr>
          <p:cNvPr id="2" name="Text Placeholder 1"/>
          <p:cNvSpPr>
            <a:spLocks noGrp="1"/>
          </p:cNvSpPr>
          <p:nvPr>
            <p:ph type="body" idx="1"/>
          </p:nvPr>
        </p:nvSpPr>
        <p:spPr bwMode="gray">
          <a:xfrm>
            <a:off x="460375" y="1527174"/>
            <a:ext cx="11272839" cy="44608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artner Logo"/>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452720" y="6250914"/>
            <a:ext cx="1280555" cy="292986"/>
          </a:xfrm>
          <a:prstGeom prst="rect">
            <a:avLst/>
          </a:prstGeom>
        </p:spPr>
      </p:pic>
    </p:spTree>
    <p:extLst>
      <p:ext uri="{BB962C8B-B14F-4D97-AF65-F5344CB8AC3E}">
        <p14:creationId xmlns:p14="http://schemas.microsoft.com/office/powerpoint/2010/main" val="3146508511"/>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 id="2147483890" r:id="rId15"/>
    <p:sldLayoutId id="2147483891" r:id="rId16"/>
    <p:sldLayoutId id="2147483892" r:id="rId17"/>
    <p:sldLayoutId id="2147483893" r:id="rId18"/>
    <p:sldLayoutId id="2147483894" r:id="rId19"/>
    <p:sldLayoutId id="2147483896" r:id="rId20"/>
  </p:sldLayoutIdLst>
  <p:transition/>
  <p:hf sldNum="0" hdr="0" ftr="0" dt="0"/>
  <p:txStyles>
    <p:titleStyle>
      <a:lvl1pPr marL="0" marR="0" indent="0" algn="l" rtl="0" eaLnBrk="1" fontAlgn="base" hangingPunct="1">
        <a:lnSpc>
          <a:spcPct val="100000"/>
        </a:lnSpc>
        <a:spcBef>
          <a:spcPct val="0"/>
        </a:spcBef>
        <a:spcAft>
          <a:spcPts val="1200"/>
        </a:spcAft>
        <a:defRPr lang="en-US" sz="3199" b="0" i="0" dirty="0">
          <a:solidFill>
            <a:schemeClr val="accent1"/>
          </a:solidFill>
          <a:latin typeface="+mj-lt"/>
          <a:ea typeface="Arial Black" charset="0"/>
          <a:cs typeface="Arial Black" charset="0"/>
        </a:defRPr>
      </a:lvl1pPr>
      <a:lvl2pPr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5pPr>
      <a:lvl6pPr marL="457050"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6pPr>
      <a:lvl7pPr marL="914098"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7pPr>
      <a:lvl8pPr marL="1371148"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8pPr>
      <a:lvl9pPr marL="1828197"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9pPr>
    </p:titleStyle>
    <p:bodyStyle>
      <a:lvl1pPr marL="228600" marR="0" indent="-228600" algn="l" rtl="0" eaLnBrk="1" fontAlgn="base" hangingPunct="1">
        <a:lnSpc>
          <a:spcPct val="100000"/>
        </a:lnSpc>
        <a:spcBef>
          <a:spcPts val="0"/>
        </a:spcBef>
        <a:spcAft>
          <a:spcPts val="1200"/>
        </a:spcAft>
        <a:buClr>
          <a:schemeClr val="accent1"/>
        </a:buClr>
        <a:buSzPct val="90000"/>
        <a:buFont typeface="Wingdings" panose="05000000000000000000" pitchFamily="2" charset="2"/>
        <a:buChar char="§"/>
        <a:defRPr lang="en-US" sz="2399" dirty="0">
          <a:solidFill>
            <a:schemeClr val="tx2"/>
          </a:solidFill>
          <a:latin typeface="+mn-lt"/>
          <a:ea typeface="+mn-ea"/>
          <a:cs typeface="+mn-cs"/>
        </a:defRPr>
      </a:lvl1pPr>
      <a:lvl2pPr marL="457200" marR="0" indent="-231710" algn="l" rtl="0" eaLnBrk="1" fontAlgn="base" hangingPunct="1">
        <a:lnSpc>
          <a:spcPct val="100000"/>
        </a:lnSpc>
        <a:spcBef>
          <a:spcPts val="0"/>
        </a:spcBef>
        <a:spcAft>
          <a:spcPts val="1200"/>
        </a:spcAft>
        <a:buClr>
          <a:schemeClr val="tx1"/>
        </a:buClr>
        <a:buSzPct val="90000"/>
        <a:buFont typeface="Arial" charset="0"/>
        <a:buChar char="•"/>
        <a:tabLst/>
        <a:defRPr lang="en-US" sz="2399" dirty="0">
          <a:solidFill>
            <a:schemeClr val="tx2"/>
          </a:solidFill>
          <a:latin typeface="+mn-lt"/>
          <a:ea typeface="+mn-ea"/>
          <a:cs typeface="+mn-cs"/>
        </a:defRPr>
      </a:lvl2pPr>
      <a:lvl3pPr marL="685800" marR="0" indent="-228600" algn="l" rtl="0" eaLnBrk="1" fontAlgn="base" hangingPunct="1">
        <a:lnSpc>
          <a:spcPct val="100000"/>
        </a:lnSpc>
        <a:spcBef>
          <a:spcPts val="0"/>
        </a:spcBef>
        <a:spcAft>
          <a:spcPts val="1200"/>
        </a:spcAft>
        <a:buClr>
          <a:schemeClr val="tx1"/>
        </a:buClr>
        <a:buSzPct val="90000"/>
        <a:buFont typeface="Arial" panose="020B0604020202020204" pitchFamily="34" charset="0"/>
        <a:buChar char="–"/>
        <a:defRPr lang="en-US" sz="2399" dirty="0">
          <a:solidFill>
            <a:schemeClr val="tx2"/>
          </a:solidFill>
          <a:latin typeface="+mn-lt"/>
          <a:ea typeface="+mn-ea"/>
          <a:cs typeface="+mn-cs"/>
        </a:defRPr>
      </a:lvl3pPr>
      <a:lvl4pPr marL="914144" marR="0" indent="-228600" algn="l" rtl="0" eaLnBrk="1" fontAlgn="base" hangingPunct="1">
        <a:lnSpc>
          <a:spcPct val="100000"/>
        </a:lnSpc>
        <a:spcBef>
          <a:spcPts val="0"/>
        </a:spcBef>
        <a:spcAft>
          <a:spcPts val="1200"/>
        </a:spcAft>
        <a:buClr>
          <a:schemeClr val="tx1"/>
        </a:buClr>
        <a:buSzPct val="90000"/>
        <a:buFont typeface="Arial" panose="020B0604020202020204" pitchFamily="34" charset="0"/>
        <a:buChar char="–"/>
        <a:defRPr lang="en-US" sz="2399" baseline="0" dirty="0">
          <a:solidFill>
            <a:schemeClr val="tx2"/>
          </a:solidFill>
          <a:latin typeface="+mn-lt"/>
          <a:ea typeface="+mn-ea"/>
          <a:cs typeface="+mn-cs"/>
        </a:defRPr>
      </a:lvl4pPr>
      <a:lvl5pPr marL="1145854" marR="0" indent="-228600" algn="l" rtl="0" eaLnBrk="1" fontAlgn="base" hangingPunct="1">
        <a:lnSpc>
          <a:spcPct val="100000"/>
        </a:lnSpc>
        <a:spcBef>
          <a:spcPts val="0"/>
        </a:spcBef>
        <a:spcAft>
          <a:spcPts val="1200"/>
        </a:spcAft>
        <a:buClr>
          <a:schemeClr val="tx1"/>
        </a:buClr>
        <a:buSzPct val="90000"/>
        <a:buFont typeface="Arial" panose="020B0604020202020204" pitchFamily="34" charset="0"/>
        <a:buChar char="–"/>
        <a:defRPr lang="en-US" sz="2399" dirty="0">
          <a:solidFill>
            <a:schemeClr val="tx2"/>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p:bodyStyle>
    <p:otherStyle>
      <a:defPPr>
        <a:defRPr lang="en-US"/>
      </a:defPPr>
      <a:lvl1pPr marL="0" algn="l" defTabSz="914098" rtl="0" eaLnBrk="1" latinLnBrk="0" hangingPunct="1">
        <a:defRPr sz="1799" kern="1200">
          <a:solidFill>
            <a:schemeClr val="tx1"/>
          </a:solidFill>
          <a:latin typeface="+mn-lt"/>
          <a:ea typeface="+mn-ea"/>
          <a:cs typeface="+mn-cs"/>
        </a:defRPr>
      </a:lvl1pPr>
      <a:lvl2pPr marL="457050" algn="l" defTabSz="914098" rtl="0" eaLnBrk="1" latinLnBrk="0" hangingPunct="1">
        <a:defRPr sz="1799" kern="1200">
          <a:solidFill>
            <a:schemeClr val="tx1"/>
          </a:solidFill>
          <a:latin typeface="+mn-lt"/>
          <a:ea typeface="+mn-ea"/>
          <a:cs typeface="+mn-cs"/>
        </a:defRPr>
      </a:lvl2pPr>
      <a:lvl3pPr marL="914098" algn="l" defTabSz="914098" rtl="0" eaLnBrk="1" latinLnBrk="0" hangingPunct="1">
        <a:defRPr sz="1799" kern="1200">
          <a:solidFill>
            <a:schemeClr val="tx1"/>
          </a:solidFill>
          <a:latin typeface="+mn-lt"/>
          <a:ea typeface="+mn-ea"/>
          <a:cs typeface="+mn-cs"/>
        </a:defRPr>
      </a:lvl3pPr>
      <a:lvl4pPr marL="1371148" algn="l" defTabSz="914098" rtl="0" eaLnBrk="1" latinLnBrk="0" hangingPunct="1">
        <a:defRPr sz="1799" kern="1200">
          <a:solidFill>
            <a:schemeClr val="tx1"/>
          </a:solidFill>
          <a:latin typeface="+mn-lt"/>
          <a:ea typeface="+mn-ea"/>
          <a:cs typeface="+mn-cs"/>
        </a:defRPr>
      </a:lvl4pPr>
      <a:lvl5pPr marL="1828197" algn="l" defTabSz="914098" rtl="0" eaLnBrk="1" latinLnBrk="0" hangingPunct="1">
        <a:defRPr sz="1799" kern="1200">
          <a:solidFill>
            <a:schemeClr val="tx1"/>
          </a:solidFill>
          <a:latin typeface="+mn-lt"/>
          <a:ea typeface="+mn-ea"/>
          <a:cs typeface="+mn-cs"/>
        </a:defRPr>
      </a:lvl5pPr>
      <a:lvl6pPr marL="2285246" algn="l" defTabSz="914098" rtl="0" eaLnBrk="1" latinLnBrk="0" hangingPunct="1">
        <a:defRPr sz="1799" kern="1200">
          <a:solidFill>
            <a:schemeClr val="tx1"/>
          </a:solidFill>
          <a:latin typeface="+mn-lt"/>
          <a:ea typeface="+mn-ea"/>
          <a:cs typeface="+mn-cs"/>
        </a:defRPr>
      </a:lvl6pPr>
      <a:lvl7pPr marL="2742294" algn="l" defTabSz="914098" rtl="0" eaLnBrk="1" latinLnBrk="0" hangingPunct="1">
        <a:defRPr sz="1799" kern="1200">
          <a:solidFill>
            <a:schemeClr val="tx1"/>
          </a:solidFill>
          <a:latin typeface="+mn-lt"/>
          <a:ea typeface="+mn-ea"/>
          <a:cs typeface="+mn-cs"/>
        </a:defRPr>
      </a:lvl7pPr>
      <a:lvl8pPr marL="3199344" algn="l" defTabSz="914098" rtl="0" eaLnBrk="1" latinLnBrk="0" hangingPunct="1">
        <a:defRPr sz="1799" kern="1200">
          <a:solidFill>
            <a:schemeClr val="tx1"/>
          </a:solidFill>
          <a:latin typeface="+mn-lt"/>
          <a:ea typeface="+mn-ea"/>
          <a:cs typeface="+mn-cs"/>
        </a:defRPr>
      </a:lvl8pPr>
      <a:lvl9pPr marL="3656394" algn="l" defTabSz="914098"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89">
          <p15:clr>
            <a:srgbClr val="5ACBF0"/>
          </p15:clr>
        </p15:guide>
        <p15:guide id="2" pos="290">
          <p15:clr>
            <a:srgbClr val="5ACBF0"/>
          </p15:clr>
        </p15:guide>
        <p15:guide id="3" orient="horz" pos="4109">
          <p15:clr>
            <a:srgbClr val="5ACBF0"/>
          </p15:clr>
        </p15:guide>
        <p15:guide id="4" orient="horz" pos="4057">
          <p15:clr>
            <a:srgbClr val="5ACBF0"/>
          </p15:clr>
        </p15:guide>
        <p15:guide id="5" pos="3928">
          <p15:clr>
            <a:srgbClr val="5ACBF0"/>
          </p15:clr>
        </p15:guide>
        <p15:guide id="6" pos="3752">
          <p15:clr>
            <a:srgbClr val="5ACBF0"/>
          </p15:clr>
        </p15:guide>
        <p15:guide id="7" orient="horz" pos="3772">
          <p15:clr>
            <a:srgbClr val="5ACBF0"/>
          </p15:clr>
        </p15:guide>
        <p15:guide id="8" orient="horz" pos="962">
          <p15:clr>
            <a:srgbClr val="5ACBF0"/>
          </p15:clr>
        </p15:guide>
        <p15:guide id="9" orient="horz" pos="536">
          <p15:clr>
            <a:srgbClr val="5ACBF0"/>
          </p15:clr>
        </p15:guide>
        <p15:guide id="10" orient="horz" pos="846">
          <p15:clr>
            <a:srgbClr val="5ACBF0"/>
          </p15:clr>
        </p15:guide>
        <p15:guide id="11" orient="horz" pos="224">
          <p15:clr>
            <a:srgbClr val="5ACBF0"/>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7" name="Slide Number Placeholder 12"/>
          <p:cNvSpPr txBox="1">
            <a:spLocks/>
          </p:cNvSpPr>
          <p:nvPr/>
        </p:nvSpPr>
        <p:spPr bwMode="gray">
          <a:xfrm>
            <a:off x="460376" y="6446091"/>
            <a:ext cx="5242662" cy="96950"/>
          </a:xfrm>
          <a:prstGeom prst="rect">
            <a:avLst/>
          </a:prstGeom>
          <a:noFill/>
          <a:ln w="12700">
            <a:noFill/>
            <a:miter lim="800000"/>
            <a:headEnd type="none" w="sm" len="sm"/>
            <a:tailEnd type="none" w="sm" len="sm"/>
          </a:ln>
          <a:effectLst/>
        </p:spPr>
        <p:txBody>
          <a:bodyPr wrap="square" lIns="0" tIns="0" rIns="0" bIns="0" anchor="b">
            <a:spAutoFit/>
          </a:bodyPr>
          <a:lstStyle>
            <a:defPPr>
              <a:defRPr lang="en-US"/>
            </a:defPPr>
            <a:lvl1pPr algn="ctr" rtl="0" eaLnBrk="0" fontAlgn="base" hangingPunct="0">
              <a:lnSpc>
                <a:spcPct val="90000"/>
              </a:lnSpc>
              <a:spcBef>
                <a:spcPct val="30000"/>
              </a:spcBef>
              <a:spcAft>
                <a:spcPct val="10000"/>
              </a:spcAft>
              <a:defRPr lang="en-US" sz="700" b="0" kern="1200" smtClean="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algn="l">
              <a:spcBef>
                <a:spcPts val="0"/>
              </a:spcBef>
              <a:spcAft>
                <a:spcPts val="600"/>
              </a:spcAft>
              <a:tabLst>
                <a:tab pos="228536" algn="l"/>
              </a:tabLst>
            </a:pPr>
            <a:fld id="{A2153114-09F7-456F-8946-05B403B99F5F}" type="slidenum">
              <a:rPr sz="700">
                <a:solidFill>
                  <a:srgbClr val="979D9D"/>
                </a:solidFill>
                <a:latin typeface="+mn-lt"/>
              </a:rPr>
              <a:pPr algn="l">
                <a:spcBef>
                  <a:spcPts val="0"/>
                </a:spcBef>
                <a:spcAft>
                  <a:spcPts val="600"/>
                </a:spcAft>
                <a:tabLst>
                  <a:tab pos="228536" algn="l"/>
                </a:tabLst>
              </a:pPr>
              <a:t>‹#›</a:t>
            </a:fld>
            <a:r>
              <a:rPr sz="700">
                <a:solidFill>
                  <a:srgbClr val="979D9D"/>
                </a:solidFill>
                <a:latin typeface="+mn-lt"/>
              </a:rPr>
              <a:t> | CONFIDENTIAL AND PROPRIETARY  I  © </a:t>
            </a:r>
            <a:r>
              <a:rPr lang="en-US" sz="700">
                <a:solidFill>
                  <a:srgbClr val="979D9D"/>
                </a:solidFill>
                <a:latin typeface="+mn-lt"/>
              </a:rPr>
              <a:t>2022</a:t>
            </a:r>
            <a:r>
              <a:rPr sz="700">
                <a:solidFill>
                  <a:srgbClr val="979D9D"/>
                </a:solidFill>
                <a:latin typeface="+mn-lt"/>
              </a:rPr>
              <a:t> Gartner, Inc. and/or its affiliates. All rights reserved.</a:t>
            </a:r>
          </a:p>
        </p:txBody>
      </p:sp>
      <p:sp>
        <p:nvSpPr>
          <p:cNvPr id="16" name="Rectangle 53"/>
          <p:cNvSpPr>
            <a:spLocks noGrp="1" noChangeArrowheads="1"/>
          </p:cNvSpPr>
          <p:nvPr>
            <p:ph type="title"/>
          </p:nvPr>
        </p:nvSpPr>
        <p:spPr bwMode="auto">
          <a:xfrm>
            <a:off x="460375" y="358586"/>
            <a:ext cx="11272719" cy="492314"/>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p>
            <a:pPr lvl="0"/>
            <a:r>
              <a:rPr lang="en-US"/>
              <a:t>Click to edit Master title style</a:t>
            </a:r>
          </a:p>
        </p:txBody>
      </p:sp>
      <p:sp>
        <p:nvSpPr>
          <p:cNvPr id="2" name="Text Placeholder 1"/>
          <p:cNvSpPr>
            <a:spLocks noGrp="1"/>
          </p:cNvSpPr>
          <p:nvPr>
            <p:ph type="body" idx="1"/>
          </p:nvPr>
        </p:nvSpPr>
        <p:spPr bwMode="gray">
          <a:xfrm>
            <a:off x="460375" y="1527174"/>
            <a:ext cx="11272839" cy="44608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artner Logo"/>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452720" y="6250914"/>
            <a:ext cx="1280555" cy="292986"/>
          </a:xfrm>
          <a:prstGeom prst="rect">
            <a:avLst/>
          </a:prstGeom>
        </p:spPr>
      </p:pic>
    </p:spTree>
    <p:extLst>
      <p:ext uri="{BB962C8B-B14F-4D97-AF65-F5344CB8AC3E}">
        <p14:creationId xmlns:p14="http://schemas.microsoft.com/office/powerpoint/2010/main" val="3997447171"/>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8" r:id="rId19"/>
    <p:sldLayoutId id="2147483919" r:id="rId20"/>
  </p:sldLayoutIdLst>
  <p:transition/>
  <p:hf sldNum="0" hdr="0" ftr="0" dt="0"/>
  <p:txStyles>
    <p:titleStyle>
      <a:lvl1pPr marL="0" marR="0" indent="0" algn="l" rtl="0" eaLnBrk="1" fontAlgn="base" hangingPunct="1">
        <a:lnSpc>
          <a:spcPct val="100000"/>
        </a:lnSpc>
        <a:spcBef>
          <a:spcPct val="0"/>
        </a:spcBef>
        <a:spcAft>
          <a:spcPts val="1200"/>
        </a:spcAft>
        <a:defRPr lang="en-US" sz="3199" b="0" i="0" dirty="0">
          <a:solidFill>
            <a:schemeClr val="accent1"/>
          </a:solidFill>
          <a:latin typeface="+mj-lt"/>
          <a:ea typeface="Arial Black" charset="0"/>
          <a:cs typeface="Arial Black" charset="0"/>
        </a:defRPr>
      </a:lvl1pPr>
      <a:lvl2pPr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5pPr>
      <a:lvl6pPr marL="457050"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6pPr>
      <a:lvl7pPr marL="914098"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7pPr>
      <a:lvl8pPr marL="1371148"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8pPr>
      <a:lvl9pPr marL="1828197" algn="l" rtl="0" eaLnBrk="1" fontAlgn="base" hangingPunct="1">
        <a:spcBef>
          <a:spcPct val="0"/>
        </a:spcBef>
        <a:spcAft>
          <a:spcPct val="0"/>
        </a:spcAft>
        <a:defRPr sz="3199" b="1">
          <a:solidFill>
            <a:srgbClr val="00529B"/>
          </a:solidFill>
          <a:latin typeface="Arial" charset="0"/>
          <a:ea typeface="Arial Unicode MS" pitchFamily="34" charset="-128"/>
          <a:cs typeface="Arial Unicode MS" pitchFamily="34" charset="-128"/>
        </a:defRPr>
      </a:lvl9pPr>
    </p:titleStyle>
    <p:bodyStyle>
      <a:lvl1pPr marL="228600" marR="0" indent="-228600" algn="l" rtl="0" eaLnBrk="1" fontAlgn="base" hangingPunct="1">
        <a:lnSpc>
          <a:spcPct val="100000"/>
        </a:lnSpc>
        <a:spcBef>
          <a:spcPts val="0"/>
        </a:spcBef>
        <a:spcAft>
          <a:spcPts val="1200"/>
        </a:spcAft>
        <a:buClr>
          <a:schemeClr val="accent1"/>
        </a:buClr>
        <a:buSzPct val="90000"/>
        <a:buFont typeface="Wingdings" panose="05000000000000000000" pitchFamily="2" charset="2"/>
        <a:buChar char="§"/>
        <a:defRPr lang="en-US" sz="2399" dirty="0">
          <a:solidFill>
            <a:schemeClr val="tx2"/>
          </a:solidFill>
          <a:latin typeface="+mn-lt"/>
          <a:ea typeface="+mn-ea"/>
          <a:cs typeface="+mn-cs"/>
        </a:defRPr>
      </a:lvl1pPr>
      <a:lvl2pPr marL="457200" marR="0" indent="-231710" algn="l" rtl="0" eaLnBrk="1" fontAlgn="base" hangingPunct="1">
        <a:lnSpc>
          <a:spcPct val="100000"/>
        </a:lnSpc>
        <a:spcBef>
          <a:spcPts val="0"/>
        </a:spcBef>
        <a:spcAft>
          <a:spcPts val="1200"/>
        </a:spcAft>
        <a:buClr>
          <a:schemeClr val="tx1"/>
        </a:buClr>
        <a:buSzPct val="90000"/>
        <a:buFont typeface="Arial" charset="0"/>
        <a:buChar char="•"/>
        <a:tabLst/>
        <a:defRPr lang="en-US" sz="2399" dirty="0">
          <a:solidFill>
            <a:schemeClr val="tx2"/>
          </a:solidFill>
          <a:latin typeface="+mn-lt"/>
          <a:ea typeface="+mn-ea"/>
          <a:cs typeface="+mn-cs"/>
        </a:defRPr>
      </a:lvl2pPr>
      <a:lvl3pPr marL="685800" marR="0" indent="-228600" algn="l" rtl="0" eaLnBrk="1" fontAlgn="base" hangingPunct="1">
        <a:lnSpc>
          <a:spcPct val="100000"/>
        </a:lnSpc>
        <a:spcBef>
          <a:spcPts val="0"/>
        </a:spcBef>
        <a:spcAft>
          <a:spcPts val="1200"/>
        </a:spcAft>
        <a:buClr>
          <a:schemeClr val="tx1"/>
        </a:buClr>
        <a:buSzPct val="90000"/>
        <a:buFont typeface="Arial" panose="020B0604020202020204" pitchFamily="34" charset="0"/>
        <a:buChar char="–"/>
        <a:defRPr lang="en-US" sz="2399" dirty="0">
          <a:solidFill>
            <a:schemeClr val="tx2"/>
          </a:solidFill>
          <a:latin typeface="+mn-lt"/>
          <a:ea typeface="+mn-ea"/>
          <a:cs typeface="+mn-cs"/>
        </a:defRPr>
      </a:lvl3pPr>
      <a:lvl4pPr marL="914144" marR="0" indent="-228600" algn="l" rtl="0" eaLnBrk="1" fontAlgn="base" hangingPunct="1">
        <a:lnSpc>
          <a:spcPct val="100000"/>
        </a:lnSpc>
        <a:spcBef>
          <a:spcPts val="0"/>
        </a:spcBef>
        <a:spcAft>
          <a:spcPts val="1200"/>
        </a:spcAft>
        <a:buClr>
          <a:schemeClr val="tx1"/>
        </a:buClr>
        <a:buSzPct val="90000"/>
        <a:buFont typeface="Arial" panose="020B0604020202020204" pitchFamily="34" charset="0"/>
        <a:buChar char="–"/>
        <a:defRPr lang="en-US" sz="2399" baseline="0" dirty="0">
          <a:solidFill>
            <a:schemeClr val="tx2"/>
          </a:solidFill>
          <a:latin typeface="+mn-lt"/>
          <a:ea typeface="+mn-ea"/>
          <a:cs typeface="+mn-cs"/>
        </a:defRPr>
      </a:lvl4pPr>
      <a:lvl5pPr marL="1145854" marR="0" indent="-228600" algn="l" rtl="0" eaLnBrk="1" fontAlgn="base" hangingPunct="1">
        <a:lnSpc>
          <a:spcPct val="100000"/>
        </a:lnSpc>
        <a:spcBef>
          <a:spcPts val="0"/>
        </a:spcBef>
        <a:spcAft>
          <a:spcPts val="1200"/>
        </a:spcAft>
        <a:buClr>
          <a:schemeClr val="tx1"/>
        </a:buClr>
        <a:buSzPct val="90000"/>
        <a:buFont typeface="Arial" panose="020B0604020202020204" pitchFamily="34" charset="0"/>
        <a:buChar char="–"/>
        <a:defRPr lang="en-US" sz="2399" dirty="0">
          <a:solidFill>
            <a:schemeClr val="tx2"/>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p:bodyStyle>
    <p:otherStyle>
      <a:defPPr>
        <a:defRPr lang="en-US"/>
      </a:defPPr>
      <a:lvl1pPr marL="0" algn="l" defTabSz="914098" rtl="0" eaLnBrk="1" latinLnBrk="0" hangingPunct="1">
        <a:defRPr sz="1799" kern="1200">
          <a:solidFill>
            <a:schemeClr val="tx1"/>
          </a:solidFill>
          <a:latin typeface="+mn-lt"/>
          <a:ea typeface="+mn-ea"/>
          <a:cs typeface="+mn-cs"/>
        </a:defRPr>
      </a:lvl1pPr>
      <a:lvl2pPr marL="457050" algn="l" defTabSz="914098" rtl="0" eaLnBrk="1" latinLnBrk="0" hangingPunct="1">
        <a:defRPr sz="1799" kern="1200">
          <a:solidFill>
            <a:schemeClr val="tx1"/>
          </a:solidFill>
          <a:latin typeface="+mn-lt"/>
          <a:ea typeface="+mn-ea"/>
          <a:cs typeface="+mn-cs"/>
        </a:defRPr>
      </a:lvl2pPr>
      <a:lvl3pPr marL="914098" algn="l" defTabSz="914098" rtl="0" eaLnBrk="1" latinLnBrk="0" hangingPunct="1">
        <a:defRPr sz="1799" kern="1200">
          <a:solidFill>
            <a:schemeClr val="tx1"/>
          </a:solidFill>
          <a:latin typeface="+mn-lt"/>
          <a:ea typeface="+mn-ea"/>
          <a:cs typeface="+mn-cs"/>
        </a:defRPr>
      </a:lvl3pPr>
      <a:lvl4pPr marL="1371148" algn="l" defTabSz="914098" rtl="0" eaLnBrk="1" latinLnBrk="0" hangingPunct="1">
        <a:defRPr sz="1799" kern="1200">
          <a:solidFill>
            <a:schemeClr val="tx1"/>
          </a:solidFill>
          <a:latin typeface="+mn-lt"/>
          <a:ea typeface="+mn-ea"/>
          <a:cs typeface="+mn-cs"/>
        </a:defRPr>
      </a:lvl4pPr>
      <a:lvl5pPr marL="1828197" algn="l" defTabSz="914098" rtl="0" eaLnBrk="1" latinLnBrk="0" hangingPunct="1">
        <a:defRPr sz="1799" kern="1200">
          <a:solidFill>
            <a:schemeClr val="tx1"/>
          </a:solidFill>
          <a:latin typeface="+mn-lt"/>
          <a:ea typeface="+mn-ea"/>
          <a:cs typeface="+mn-cs"/>
        </a:defRPr>
      </a:lvl5pPr>
      <a:lvl6pPr marL="2285246" algn="l" defTabSz="914098" rtl="0" eaLnBrk="1" latinLnBrk="0" hangingPunct="1">
        <a:defRPr sz="1799" kern="1200">
          <a:solidFill>
            <a:schemeClr val="tx1"/>
          </a:solidFill>
          <a:latin typeface="+mn-lt"/>
          <a:ea typeface="+mn-ea"/>
          <a:cs typeface="+mn-cs"/>
        </a:defRPr>
      </a:lvl6pPr>
      <a:lvl7pPr marL="2742294" algn="l" defTabSz="914098" rtl="0" eaLnBrk="1" latinLnBrk="0" hangingPunct="1">
        <a:defRPr sz="1799" kern="1200">
          <a:solidFill>
            <a:schemeClr val="tx1"/>
          </a:solidFill>
          <a:latin typeface="+mn-lt"/>
          <a:ea typeface="+mn-ea"/>
          <a:cs typeface="+mn-cs"/>
        </a:defRPr>
      </a:lvl7pPr>
      <a:lvl8pPr marL="3199344" algn="l" defTabSz="914098" rtl="0" eaLnBrk="1" latinLnBrk="0" hangingPunct="1">
        <a:defRPr sz="1799" kern="1200">
          <a:solidFill>
            <a:schemeClr val="tx1"/>
          </a:solidFill>
          <a:latin typeface="+mn-lt"/>
          <a:ea typeface="+mn-ea"/>
          <a:cs typeface="+mn-cs"/>
        </a:defRPr>
      </a:lvl8pPr>
      <a:lvl9pPr marL="3656394" algn="l" defTabSz="914098"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89">
          <p15:clr>
            <a:srgbClr val="5ACBF0"/>
          </p15:clr>
        </p15:guide>
        <p15:guide id="2" pos="290">
          <p15:clr>
            <a:srgbClr val="5ACBF0"/>
          </p15:clr>
        </p15:guide>
        <p15:guide id="3" orient="horz" pos="4109">
          <p15:clr>
            <a:srgbClr val="5ACBF0"/>
          </p15:clr>
        </p15:guide>
        <p15:guide id="4" orient="horz" pos="4057">
          <p15:clr>
            <a:srgbClr val="5ACBF0"/>
          </p15:clr>
        </p15:guide>
        <p15:guide id="5" pos="3928">
          <p15:clr>
            <a:srgbClr val="5ACBF0"/>
          </p15:clr>
        </p15:guide>
        <p15:guide id="6" pos="3752">
          <p15:clr>
            <a:srgbClr val="5ACBF0"/>
          </p15:clr>
        </p15:guide>
        <p15:guide id="7" orient="horz" pos="3772">
          <p15:clr>
            <a:srgbClr val="5ACBF0"/>
          </p15:clr>
        </p15:guide>
        <p15:guide id="8" orient="horz" pos="962">
          <p15:clr>
            <a:srgbClr val="5ACBF0"/>
          </p15:clr>
        </p15:guide>
        <p15:guide id="9" orient="horz" pos="536">
          <p15:clr>
            <a:srgbClr val="5ACBF0"/>
          </p15:clr>
        </p15:guide>
        <p15:guide id="10" orient="horz" pos="846">
          <p15:clr>
            <a:srgbClr val="5ACBF0"/>
          </p15:clr>
        </p15:guide>
        <p15:guide id="11" orient="horz" pos="224">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3.xml"/></Relationships>
</file>

<file path=ppt/slides/_rels/slide11.xml.rels><?xml version="1.0" encoding="UTF-8" standalone="yes"?>
<Relationships xmlns="http://schemas.openxmlformats.org/package/2006/relationships"><Relationship Id="rId3" Type="http://schemas.openxmlformats.org/officeDocument/2006/relationships/hyperlink" Target="https://www.gunviolencearchive.org/" TargetMode="External"/><Relationship Id="rId2" Type="http://schemas.openxmlformats.org/officeDocument/2006/relationships/notesSlide" Target="../notesSlides/notesSlide11.xml"/><Relationship Id="rId1" Type="http://schemas.openxmlformats.org/officeDocument/2006/relationships/slideLayout" Target="../slideLayouts/slideLayout8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8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3.xml"/></Relationships>
</file>

<file path=ppt/slides/_rels/slide8.xml.rels><?xml version="1.0" encoding="UTF-8" standalone="yes"?>
<Relationships xmlns="http://schemas.openxmlformats.org/package/2006/relationships"><Relationship Id="rId3" Type="http://schemas.openxmlformats.org/officeDocument/2006/relationships/hyperlink" Target="https://jcccedu.sharepoint.com/:b:/r/sites/MissionContinuity/JCCC%20Risk%20Assessment/D.%20Talent%20Retention%20Risk/A_Framework_for_Asse_762834_ndx.pdf?csf=1&amp;web=1&amp;e=2qaYnF" TargetMode="External"/><Relationship Id="rId2" Type="http://schemas.openxmlformats.org/officeDocument/2006/relationships/notesSlide" Target="../notesSlides/notesSlide8.xml"/><Relationship Id="rId1" Type="http://schemas.openxmlformats.org/officeDocument/2006/relationships/slideLayout" Target="../slideLayouts/slideLayout8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50946-ADC1-4C1A-1990-6005556CF1F6}"/>
              </a:ext>
            </a:extLst>
          </p:cNvPr>
          <p:cNvSpPr>
            <a:spLocks noGrp="1"/>
          </p:cNvSpPr>
          <p:nvPr>
            <p:ph type="title"/>
          </p:nvPr>
        </p:nvSpPr>
        <p:spPr/>
        <p:txBody>
          <a:bodyPr/>
          <a:lstStyle/>
          <a:p>
            <a:r>
              <a:rPr lang="en-US" dirty="0"/>
              <a:t>JCCC Risk Response Dashboard Follow-up Session</a:t>
            </a:r>
          </a:p>
        </p:txBody>
      </p:sp>
      <p:sp>
        <p:nvSpPr>
          <p:cNvPr id="3" name="TextBox 2">
            <a:extLst>
              <a:ext uri="{FF2B5EF4-FFF2-40B4-BE49-F238E27FC236}">
                <a16:creationId xmlns:a16="http://schemas.microsoft.com/office/drawing/2014/main" id="{A01B65F4-6BC0-6F63-81CC-8D6558F6C497}"/>
              </a:ext>
            </a:extLst>
          </p:cNvPr>
          <p:cNvSpPr txBox="1"/>
          <p:nvPr/>
        </p:nvSpPr>
        <p:spPr>
          <a:xfrm>
            <a:off x="2273145" y="5496674"/>
            <a:ext cx="1454244" cy="369332"/>
          </a:xfrm>
          <a:prstGeom prst="rect">
            <a:avLst/>
          </a:prstGeom>
          <a:noFill/>
        </p:spPr>
        <p:txBody>
          <a:bodyPr wrap="none" rtlCol="0">
            <a:spAutoFit/>
          </a:bodyPr>
          <a:lstStyle/>
          <a:p>
            <a:r>
              <a:rPr lang="en-US" dirty="0"/>
              <a:t>May 2, 2023</a:t>
            </a:r>
          </a:p>
        </p:txBody>
      </p:sp>
    </p:spTree>
    <p:extLst>
      <p:ext uri="{BB962C8B-B14F-4D97-AF65-F5344CB8AC3E}">
        <p14:creationId xmlns:p14="http://schemas.microsoft.com/office/powerpoint/2010/main" val="390163599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60375" y="228600"/>
            <a:ext cx="11272838" cy="535531"/>
          </a:xfrm>
        </p:spPr>
        <p:txBody>
          <a:bodyPr/>
          <a:lstStyle/>
          <a:p>
            <a:r>
              <a:rPr lang="en-US" dirty="0"/>
              <a:t>Staff Bench Strength Risk</a:t>
            </a:r>
          </a:p>
        </p:txBody>
      </p:sp>
      <p:graphicFrame>
        <p:nvGraphicFramePr>
          <p:cNvPr id="14" name="Table 13"/>
          <p:cNvGraphicFramePr>
            <a:graphicFrameLocks noGrp="1"/>
          </p:cNvGraphicFramePr>
          <p:nvPr>
            <p:extLst>
              <p:ext uri="{D42A27DB-BD31-4B8C-83A1-F6EECF244321}">
                <p14:modId xmlns:p14="http://schemas.microsoft.com/office/powerpoint/2010/main" val="3704818905"/>
              </p:ext>
            </p:extLst>
          </p:nvPr>
        </p:nvGraphicFramePr>
        <p:xfrm>
          <a:off x="457253" y="1307592"/>
          <a:ext cx="11275961" cy="3868303"/>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panose="020B0604020202020204" pitchFamily="34" charset="0"/>
                          <a:ea typeface="Calibri"/>
                          <a:cs typeface="Arial" panose="020B0604020202020204" pitchFamily="34" charset="0"/>
                        </a:rPr>
                        <a:t>Risk Response Plan</a:t>
                      </a: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dirty="0">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dirty="0">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panose="020B0604020202020204" pitchFamily="34" charset="0"/>
                          <a:ea typeface="Calibri"/>
                          <a:cs typeface="Arial" panose="020B0604020202020204" pitchFamily="34" charset="0"/>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latin typeface="Arial" panose="020B0604020202020204" pitchFamily="34" charset="0"/>
                          <a:ea typeface="Calibri"/>
                          <a:cs typeface="Arial" panose="020B0604020202020204" pitchFamily="34" charset="0"/>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Risk Statement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Current </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F</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i="1" kern="1200" baseline="0" dirty="0">
                          <a:solidFill>
                            <a:schemeClr val="tx1"/>
                          </a:solidFill>
                          <a:latin typeface="Arial"/>
                          <a:ea typeface="Calibri"/>
                          <a:cs typeface="Arial"/>
                        </a:rPr>
                        <a:t>Staff Bench Strength Risk – The risk that the organization does not have an employee talent pool deep enough to absorb staff departures.</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panose="020B0604020202020204" pitchFamily="34" charset="0"/>
                          <a:ea typeface="Calibri"/>
                          <a:cs typeface="Arial" panose="020B0604020202020204" pitchFamily="34" charset="0"/>
                        </a:rPr>
                        <a:t>HR Leadership</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000" dirty="0">
                          <a:latin typeface="Arial" panose="020B0604020202020204" pitchFamily="34" charset="0"/>
                          <a:ea typeface="Calibri"/>
                          <a:cs typeface="Arial" panose="020B0604020202020204" pitchFamily="34" charset="0"/>
                        </a:rPr>
                        <a:t>Cabinet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panose="020B0604020202020204" pitchFamily="34" charset="0"/>
                          <a:ea typeface="Calibri"/>
                          <a:cs typeface="Arial" panose="020B0604020202020204" pitchFamily="34" charset="0"/>
                        </a:rPr>
                        <a:t>Is it enough?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dirty="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Same as the Talent Management pool.</a:t>
                      </a: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If department budget allows, employees who are leaving train new employees.</a:t>
                      </a: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dirty="0">
                          <a:latin typeface="Arial"/>
                          <a:cs typeface="Arial"/>
                        </a:rPr>
                        <a:t>No</a:t>
                      </a:r>
                      <a:endParaRPr lang="en-GB" dirty="0">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indent="-171450" algn="l" defTabSz="914400"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Skilled training.</a:t>
                      </a:r>
                    </a:p>
                    <a:p>
                      <a:pPr marL="264795" indent="-171450" algn="l" defTabSz="914400" rtl="0" eaLnBrk="1" latinLnBrk="0" hangingPunct="1">
                        <a:spcAft>
                          <a:spcPts val="300"/>
                        </a:spcAft>
                        <a:buFont typeface="Wingdings" panose="05000000000000000000" pitchFamily="2" charset="2"/>
                        <a:buChar char="§"/>
                      </a:pPr>
                      <a:r>
                        <a:rPr lang="en-US" sz="1000" i="0" kern="1200" baseline="0" dirty="0">
                          <a:solidFill>
                            <a:schemeClr val="tx1"/>
                          </a:solidFill>
                          <a:latin typeface="Arial" panose="020B0604020202020204" pitchFamily="34" charset="0"/>
                          <a:ea typeface="Calibri"/>
                          <a:cs typeface="Arial" panose="020B0604020202020204" pitchFamily="34" charset="0"/>
                        </a:rPr>
                        <a:t>Individualized training by supervisors.</a:t>
                      </a:r>
                    </a:p>
                    <a:p>
                      <a:pPr marL="264795" lvl="0" indent="-171450" algn="l">
                        <a:spcAft>
                          <a:spcPts val="300"/>
                        </a:spcAft>
                        <a:buFont typeface="Arial" panose="05000000000000000000" pitchFamily="2" charset="2"/>
                        <a:buChar char="•"/>
                      </a:pPr>
                      <a:r>
                        <a:rPr lang="en-US" sz="1000" b="0" i="0" u="none" strike="noStrike" kern="1200" baseline="0" noProof="0" dirty="0"/>
                        <a:t>This risk is the same as the Talent Retention Risk therefore, the same proposed actions would apply.</a:t>
                      </a:r>
                      <a:endParaRPr lang="en-US" sz="1000" i="0" kern="1200" baseline="0" dirty="0">
                        <a:solidFill>
                          <a:schemeClr val="tx1"/>
                        </a:solidFill>
                        <a:latin typeface="Arial"/>
                        <a:ea typeface="Calibri"/>
                        <a:cs typeface="Arial"/>
                      </a:endParaRPr>
                    </a:p>
                    <a:p>
                      <a:pPr marL="264795" lvl="0" indent="-171450" algn="l" defTabSz="914400">
                        <a:spcAft>
                          <a:spcPts val="300"/>
                        </a:spcAft>
                        <a:buFont typeface="Wingdings" panose="05000000000000000000" pitchFamily="2" charset="2"/>
                        <a:buChar char="§"/>
                        <a:tabLst/>
                        <a:defRPr/>
                      </a:pPr>
                      <a:endParaRPr lang="en-US" sz="1000" i="0" kern="1200" baseline="0" dirty="0">
                        <a:solidFill>
                          <a:schemeClr val="tx1"/>
                        </a:solidFill>
                        <a:latin typeface="Arial"/>
                        <a:ea typeface="Calibri"/>
                        <a:cs typeface="Arial"/>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663" indent="0" algn="l">
                        <a:lnSpc>
                          <a:spcPct val="115000"/>
                        </a:lnSpc>
                        <a:spcAft>
                          <a:spcPts val="0"/>
                        </a:spcAft>
                      </a:pPr>
                      <a:r>
                        <a:rPr lang="en-GB" sz="1100" b="1" i="0" kern="1200" baseline="0" dirty="0">
                          <a:solidFill>
                            <a:srgbClr val="0070C0"/>
                          </a:solidFill>
                          <a:latin typeface="Arial" panose="020B0604020202020204" pitchFamily="34" charset="0"/>
                          <a:ea typeface="Calibri"/>
                          <a:cs typeface="Arial" panose="020B0604020202020204" pitchFamily="34" charset="0"/>
                        </a:rPr>
                        <a:t>Performance Tracking / Mitigation Progress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dirty="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Leadership training.</a:t>
                      </a: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 </a:t>
                      </a:r>
                      <a:r>
                        <a:rPr kumimoji="0" lang="en-US" sz="1000" b="0" i="0" u="none" strike="noStrike" kern="1200" cap="none" spc="0" normalizeH="0" baseline="0" noProof="0" dirty="0">
                          <a:ln>
                            <a:noFill/>
                          </a:ln>
                          <a:solidFill>
                            <a:srgbClr val="000000"/>
                          </a:solidFill>
                          <a:effectLst/>
                          <a:uLnTx/>
                          <a:uFillTx/>
                          <a:latin typeface="Arial"/>
                          <a:ea typeface="Calibri"/>
                          <a:cs typeface="Arial"/>
                        </a:rPr>
                        <a:t>New supervisor training.</a:t>
                      </a:r>
                      <a:endParaRPr lang="en-US" sz="1000" b="0" i="0" u="none" strike="noStrike" kern="1200" cap="none" spc="0" normalizeH="0" baseline="0" noProof="0" dirty="0">
                        <a:ln>
                          <a:noFill/>
                        </a:ln>
                        <a:solidFill>
                          <a:srgbClr val="000000"/>
                        </a:solidFill>
                        <a:effectLst/>
                        <a:uLnTx/>
                        <a:uFillTx/>
                        <a:latin typeface="Arial"/>
                        <a:cs typeface="Arial"/>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cs typeface="Arial"/>
                        </a:rPr>
                        <a:t> </a:t>
                      </a:r>
                      <a:r>
                        <a:rPr lang="en-US" sz="1000" b="0" i="0" u="none" strike="noStrike" kern="1200" cap="none" spc="0" normalizeH="0" baseline="0" noProof="0" dirty="0">
                          <a:ln>
                            <a:noFill/>
                          </a:ln>
                          <a:effectLst/>
                          <a:uLnTx/>
                          <a:uFillTx/>
                        </a:rPr>
                        <a:t>Same as Talent Retention Risk measurements. </a:t>
                      </a:r>
                      <a:endParaRPr lang="en-US" dirty="0"/>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GB" sz="1200" dirty="0">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marR="0" lvl="0" indent="-171450" algn="l" rtl="0" eaLnBrk="1" fontAlgn="auto" latinLnBrk="0" hangingPunct="1">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cs typeface="Arial"/>
                        </a:rPr>
                        <a:t> </a:t>
                      </a:r>
                      <a:r>
                        <a:rPr lang="en-US" sz="1000" b="0" i="0" u="none" strike="noStrike" kern="1200" cap="none" spc="0" normalizeH="0" baseline="0" noProof="0" dirty="0">
                          <a:ln>
                            <a:noFill/>
                          </a:ln>
                          <a:solidFill>
                            <a:srgbClr val="000000"/>
                          </a:solidFill>
                          <a:effectLst/>
                          <a:uLnTx/>
                          <a:uFillTx/>
                          <a:latin typeface="Arial"/>
                        </a:rPr>
                        <a:t>Economy (wage price spiral) – continued low unemployment rates could increase the duration of this inflationary period.</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Decline in employee proactivity – wages did not increase at the same rate of inflation; employee engagement suffers (lower level of decision-making).</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Non-Compete Ban in US – increased employee turnover and competition, review of benefits offerings, potential loss of trade secrets, etc.</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5" name="Up Arrow 26">
            <a:extLst>
              <a:ext uri="{FF2B5EF4-FFF2-40B4-BE49-F238E27FC236}">
                <a16:creationId xmlns:a16="http://schemas.microsoft.com/office/drawing/2014/main" id="{AD0235F6-AD1F-E42E-9130-A6F7E34EF700}"/>
              </a:ext>
            </a:extLst>
          </p:cNvPr>
          <p:cNvSpPr>
            <a:spLocks noChangeAspect="1"/>
          </p:cNvSpPr>
          <p:nvPr/>
        </p:nvSpPr>
        <p:spPr>
          <a:xfrm rot="5400000">
            <a:off x="6071221" y="4474417"/>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5598043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60375" y="228600"/>
            <a:ext cx="11272838" cy="535531"/>
          </a:xfrm>
        </p:spPr>
        <p:txBody>
          <a:bodyPr/>
          <a:lstStyle/>
          <a:p>
            <a:r>
              <a:rPr lang="en-US" sz="3150"/>
              <a:t>Active Shooter / Active Threat Risk</a:t>
            </a:r>
          </a:p>
        </p:txBody>
      </p:sp>
      <p:graphicFrame>
        <p:nvGraphicFramePr>
          <p:cNvPr id="14" name="Table 13"/>
          <p:cNvGraphicFramePr>
            <a:graphicFrameLocks noGrp="1"/>
          </p:cNvGraphicFramePr>
          <p:nvPr>
            <p:extLst>
              <p:ext uri="{D42A27DB-BD31-4B8C-83A1-F6EECF244321}">
                <p14:modId xmlns:p14="http://schemas.microsoft.com/office/powerpoint/2010/main" val="3904320137"/>
              </p:ext>
            </p:extLst>
          </p:nvPr>
        </p:nvGraphicFramePr>
        <p:xfrm>
          <a:off x="457253" y="839571"/>
          <a:ext cx="11275961" cy="5348656"/>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a:ea typeface="Calibri"/>
                          <a:cs typeface="Arial"/>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a:ea typeface="Calibri"/>
                          <a:cs typeface="Arial"/>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solidFill>
                            <a:srgbClr val="0070C0"/>
                          </a:solidFill>
                          <a:latin typeface="Arial"/>
                          <a:ea typeface="Calibri"/>
                          <a:cs typeface="Arial"/>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a:ea typeface="Calibri"/>
                          <a:cs typeface="Arial"/>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a:ea typeface="Calibri"/>
                          <a:cs typeface="Arial"/>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a:ea typeface="Calibri"/>
                          <a:cs typeface="Arial"/>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en-GB" sz="1200" b="1" dirty="0">
                          <a:solidFill>
                            <a:srgbClr val="0070C0"/>
                          </a:solidFill>
                          <a:latin typeface="Arial"/>
                          <a:ea typeface="Calibri"/>
                          <a:cs typeface="Arial"/>
                        </a:rPr>
                        <a:t>Current </a:t>
                      </a:r>
                      <a:endParaRPr lang="en-GB" sz="1200" b="1" dirty="0">
                        <a:solidFill>
                          <a:srgbClr val="0070C0"/>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a:ea typeface="Calibri"/>
                          <a:cs typeface="Arial"/>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G</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rtl="0" eaLnBrk="1" fontAlgn="auto" latinLnBrk="0" hangingPunct="1">
                        <a:lnSpc>
                          <a:spcPct val="100000"/>
                        </a:lnSpc>
                        <a:spcBef>
                          <a:spcPts val="0"/>
                        </a:spcBef>
                        <a:spcAft>
                          <a:spcPts val="0"/>
                        </a:spcAft>
                        <a:buClrTx/>
                        <a:buSzTx/>
                        <a:buFontTx/>
                        <a:buNone/>
                      </a:pPr>
                      <a:r>
                        <a:rPr lang="en-US" sz="1000" i="1" kern="1200" baseline="0" dirty="0">
                          <a:solidFill>
                            <a:schemeClr val="tx1"/>
                          </a:solidFill>
                          <a:latin typeface="Arial"/>
                          <a:ea typeface="Calibri"/>
                          <a:cs typeface="Arial"/>
                        </a:rPr>
                        <a:t>Active Shooter / Active Threat Risk – The threat than an active shooter is actively engaged in killing or attempting to kill people in a populated area.</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a:ea typeface="Calibri"/>
                          <a:cs typeface="Arial"/>
                        </a:rPr>
                        <a:t>Police Department</a:t>
                      </a:r>
                      <a:endParaRPr lang="en-GB" sz="1000" dirty="0">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000" dirty="0">
                          <a:latin typeface="Arial"/>
                          <a:ea typeface="Calibri"/>
                          <a:cs typeface="Arial"/>
                        </a:rPr>
                        <a:t>Cabinet</a:t>
                      </a:r>
                      <a:endParaRPr lang="en-GB" sz="1000" dirty="0">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345" indent="0"/>
                      <a:r>
                        <a:rPr lang="en-US" sz="1100" b="1" i="0" kern="1200" baseline="0" dirty="0">
                          <a:solidFill>
                            <a:srgbClr val="0070C0"/>
                          </a:solidFill>
                          <a:latin typeface="Arial"/>
                          <a:ea typeface="Calibri"/>
                          <a:cs typeface="Arial"/>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a:ea typeface="Calibri"/>
                          <a:cs typeface="Arial"/>
                        </a:rPr>
                        <a:t>Is it enough? </a:t>
                      </a:r>
                      <a:endParaRPr lang="en-US" sz="1100" b="1" i="0" kern="1200" baseline="0" dirty="0">
                        <a:solidFill>
                          <a:srgbClr val="0070C0"/>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345" indent="0"/>
                      <a:r>
                        <a:rPr lang="en-US" sz="1100" b="1" i="0" kern="1200" baseline="0" dirty="0">
                          <a:solidFill>
                            <a:srgbClr val="0070C0"/>
                          </a:solidFill>
                          <a:latin typeface="Arial"/>
                          <a:ea typeface="Calibri"/>
                          <a:cs typeface="Arial"/>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Increased ballistic vest protection</a:t>
                      </a: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Special Operation Team (SOT-Police) Deployment</a:t>
                      </a: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Ongoing Crisis Intervention Team (CIT) Training for all Police Department Personnel</a:t>
                      </a:r>
                    </a:p>
                    <a:p>
                      <a:pPr marL="264795" marR="0" indent="-171450" algn="l" rtl="0" eaLnBrk="1" fontAlgn="auto" latinLnBrk="0" hangingPunct="1">
                        <a:lnSpc>
                          <a:spcPct val="100000"/>
                        </a:lnSpc>
                        <a:spcBef>
                          <a:spcPts val="0"/>
                        </a:spcBef>
                        <a:spcAft>
                          <a:spcPts val="300"/>
                        </a:spcAft>
                        <a:buClrTx/>
                        <a:buSzTx/>
                        <a:buFont typeface="Wingdings"/>
                        <a:buChar char="§"/>
                      </a:pPr>
                      <a:r>
                        <a:rPr lang="en-US" sz="1000" i="0" kern="1200" baseline="0" dirty="0">
                          <a:solidFill>
                            <a:schemeClr val="tx1"/>
                          </a:solidFill>
                          <a:latin typeface="Arial"/>
                          <a:ea typeface="Calibri"/>
                          <a:cs typeface="Arial"/>
                        </a:rPr>
                        <a:t>Increased inspections on weaponry</a:t>
                      </a: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marR="0" lvl="0" indent="-171450" algn="l">
                        <a:lnSpc>
                          <a:spcPct val="100000"/>
                        </a:lnSpc>
                        <a:spcBef>
                          <a:spcPts val="0"/>
                        </a:spcBef>
                        <a:spcAft>
                          <a:spcPts val="300"/>
                        </a:spcAft>
                        <a:buClrTx/>
                        <a:buSzTx/>
                        <a:buFont typeface="Wingdings"/>
                        <a:buChar char="§"/>
                      </a:pPr>
                      <a:r>
                        <a:rPr lang="en-US" sz="1000" i="0" kern="1200" baseline="0" dirty="0">
                          <a:solidFill>
                            <a:schemeClr val="tx1"/>
                          </a:solidFill>
                          <a:latin typeface="Arial"/>
                          <a:ea typeface="Calibri"/>
                          <a:cs typeface="Arial"/>
                        </a:rPr>
                        <a:t>Memorandums of Understanding (MOU) for Law Enforcement Partners</a:t>
                      </a: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Ongoing Active Shooter Police Training</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Ongoing Defense Tactics Training</a:t>
                      </a: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Fire-Arms Range Training</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RAVE Admin Training</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GB">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Explore use of Cisco DNA for occupancy throughout the day / week / year and strategic officer placement (EDAGS)</a:t>
                      </a:r>
                      <a:endParaRPr lang="en-US" dirty="0"/>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FY24 Proposal to acquire a Drone for JCCC Police Department use</a:t>
                      </a: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Review "comfort" associated with waiting areas for non-JCCC bus riders.</a:t>
                      </a: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Review of Facilities Master Plan and Vacated Spaces Plan by Police Department</a:t>
                      </a: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Publish of Emergency Operations Plan Updates</a:t>
                      </a: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cs typeface="Arial"/>
                        </a:rPr>
                        <a:t>Training exercises with local agency / partners</a:t>
                      </a:r>
                    </a:p>
                    <a:p>
                      <a:pPr marL="264795" lvl="0" indent="-171450" algn="l">
                        <a:spcAft>
                          <a:spcPts val="300"/>
                        </a:spcAft>
                        <a:buFont typeface="Wingdings" panose="05000000000000000000" pitchFamily="2" charset="2"/>
                        <a:buChar char="§"/>
                      </a:pPr>
                      <a:r>
                        <a:rPr lang="en-US" sz="1000" i="0" kern="1200" baseline="0" dirty="0">
                          <a:solidFill>
                            <a:srgbClr val="002856"/>
                          </a:solidFill>
                          <a:latin typeface="Arial"/>
                          <a:cs typeface="Arial"/>
                        </a:rPr>
                        <a:t>Standardized </a:t>
                      </a:r>
                      <a:r>
                        <a:rPr lang="en-US" sz="1000" i="0" kern="1200" baseline="0" dirty="0" err="1">
                          <a:solidFill>
                            <a:srgbClr val="002856"/>
                          </a:solidFill>
                          <a:latin typeface="Arial"/>
                          <a:cs typeface="Arial"/>
                        </a:rPr>
                        <a:t>knox</a:t>
                      </a:r>
                      <a:r>
                        <a:rPr lang="en-US" sz="1000" i="0" kern="1200" baseline="0" dirty="0">
                          <a:solidFill>
                            <a:srgbClr val="002856"/>
                          </a:solidFill>
                          <a:latin typeface="Arial"/>
                          <a:cs typeface="Arial"/>
                        </a:rPr>
                        <a:t>-boxes installed at all JCCC buildings for emergency access for first responders.</a:t>
                      </a:r>
                    </a:p>
                    <a:p>
                      <a:pPr marL="264795" lvl="0" indent="-171450" algn="l">
                        <a:spcAft>
                          <a:spcPts val="300"/>
                        </a:spcAft>
                        <a:buFont typeface="Wingdings" panose="05000000000000000000" pitchFamily="2" charset="2"/>
                        <a:buChar char="§"/>
                      </a:pPr>
                      <a:r>
                        <a:rPr lang="en-US" sz="1000" i="0" kern="1200" baseline="0" dirty="0">
                          <a:solidFill>
                            <a:srgbClr val="002856"/>
                          </a:solidFill>
                          <a:latin typeface="Arial"/>
                          <a:cs typeface="Arial"/>
                        </a:rPr>
                        <a:t>Implementation of an exterior door numbering program for emergency response.</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345" indent="0" algn="l">
                        <a:lnSpc>
                          <a:spcPct val="115000"/>
                        </a:lnSpc>
                        <a:spcAft>
                          <a:spcPts val="0"/>
                        </a:spcAft>
                      </a:pPr>
                      <a:r>
                        <a:rPr lang="en-GB" sz="1100" b="1" i="0" kern="1200" baseline="0" dirty="0">
                          <a:solidFill>
                            <a:srgbClr val="0070C0"/>
                          </a:solidFill>
                          <a:latin typeface="Arial"/>
                          <a:ea typeface="Calibri"/>
                          <a:cs typeface="Arial"/>
                        </a:rPr>
                        <a:t>Performance Tracking / Mitigation Progress </a:t>
                      </a:r>
                      <a:endParaRPr lang="en-GB" sz="1100" b="1" i="0" kern="1200" baseline="0" dirty="0">
                        <a:solidFill>
                          <a:srgbClr val="0070C0"/>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a:ea typeface="Calibri"/>
                          <a:cs typeface="Arial"/>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345"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a:ea typeface="Calibri"/>
                          <a:cs typeface="Arial"/>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ALICE Training Mandatory for all Employees</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rtl="0" eaLnBrk="1" fontAlgn="auto" latinLnBrk="0" hangingPunct="1">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Behavior Intervention Team (BIT) </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Digital Cameras Installed Campuswide</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Emergency Door Lock Switches for all Classrooms – communicate to faculty &amp; staff</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2856"/>
                          </a:solidFill>
                          <a:effectLst/>
                          <a:uLnTx/>
                          <a:uFillTx/>
                          <a:latin typeface="Arial"/>
                        </a:rPr>
                        <a:t>Increase verbal de-escalation employee training</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effectLst/>
                          <a:uLnTx/>
                          <a:uFillTx/>
                        </a:rPr>
                        <a:t>Post-Mortems (i.e.: after-actions) are conducted after each Incident on campus and post every drill/exercise.</a:t>
                      </a:r>
                      <a:endParaRPr lang="en-US" sz="1000" b="0" i="0" u="none" strike="noStrike" kern="1200" cap="none" spc="0" normalizeH="0" baseline="0" noProof="0" dirty="0">
                        <a:ln>
                          <a:noFill/>
                        </a:ln>
                        <a:solidFill>
                          <a:srgbClr val="000000"/>
                        </a:solidFill>
                        <a:effectLst/>
                        <a:uLnTx/>
                        <a:uFillTx/>
                        <a:latin typeface="Arial"/>
                        <a:cs typeface="Arial"/>
                      </a:endParaRP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Regular updates to Active Threat Annex (EOP)</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Reinforce the Guardian – Campus Safety App – voluntary download</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93345" lvl="0" indent="0" algn="l">
                        <a:lnSpc>
                          <a:spcPct val="100000"/>
                        </a:lnSpc>
                        <a:spcBef>
                          <a:spcPts val="0"/>
                        </a:spcBef>
                        <a:spcAft>
                          <a:spcPts val="300"/>
                        </a:spcAft>
                        <a:buClr>
                          <a:srgbClr val="000000"/>
                        </a:buClr>
                        <a:buNone/>
                      </a:pPr>
                      <a:endParaRPr lang="en-US" sz="1000" b="0" i="0" u="none" strike="noStrike" noProof="0">
                        <a:solidFill>
                          <a:srgbClr val="000000"/>
                        </a:solidFill>
                        <a:latin typeface="Arial"/>
                      </a:endParaRPr>
                    </a:p>
                    <a:p>
                      <a:pPr marL="93345" lvl="0" indent="0" algn="l">
                        <a:lnSpc>
                          <a:spcPct val="100000"/>
                        </a:lnSpc>
                        <a:spcBef>
                          <a:spcPts val="0"/>
                        </a:spcBef>
                        <a:spcAft>
                          <a:spcPts val="300"/>
                        </a:spcAft>
                        <a:buNone/>
                      </a:pPr>
                      <a:endParaRPr lang="en-US" sz="1000" b="0" i="0" u="none" strike="noStrike" noProof="0">
                        <a:solidFill>
                          <a:srgbClr val="000000"/>
                        </a:solidFill>
                        <a:latin typeface="Arial"/>
                      </a:endParaRPr>
                    </a:p>
                    <a:p>
                      <a:pPr marL="93345" lvl="0" indent="0" algn="l">
                        <a:lnSpc>
                          <a:spcPct val="100000"/>
                        </a:lnSpc>
                        <a:spcBef>
                          <a:spcPts val="0"/>
                        </a:spcBef>
                        <a:spcAft>
                          <a:spcPts val="300"/>
                        </a:spcAft>
                        <a:buNone/>
                      </a:pPr>
                      <a:endParaRPr lang="en-US" sz="1000" b="0" i="0" u="none" strike="noStrike" noProof="0">
                        <a:solidFill>
                          <a:srgbClr val="000000"/>
                        </a:solidFill>
                        <a:latin typeface="Arial"/>
                      </a:endParaRPr>
                    </a:p>
                    <a:p>
                      <a:pPr marL="93345" lvl="0" indent="0" algn="l">
                        <a:lnSpc>
                          <a:spcPct val="100000"/>
                        </a:lnSpc>
                        <a:spcBef>
                          <a:spcPts val="0"/>
                        </a:spcBef>
                        <a:spcAft>
                          <a:spcPts val="300"/>
                        </a:spcAft>
                        <a:buNone/>
                      </a:pPr>
                      <a:r>
                        <a:rPr lang="en-US" sz="1000" b="0" i="0" u="none" strike="noStrike" noProof="0" dirty="0">
                          <a:solidFill>
                            <a:srgbClr val="000000"/>
                          </a:solidFill>
                          <a:latin typeface="Arial"/>
                        </a:rPr>
                        <a:t>Increased level of occurrence: </a:t>
                      </a:r>
                      <a:r>
                        <a:rPr lang="en-US" sz="1000" b="0" i="0" u="none" strike="noStrike" noProof="0" dirty="0">
                          <a:hlinkClick r:id="rId3"/>
                        </a:rPr>
                        <a:t>Gun Violence Archive</a:t>
                      </a:r>
                      <a:endParaRPr lang="en-US" sz="1000" b="0" i="0" u="none" strike="noStrike" noProof="0" dirty="0"/>
                    </a:p>
                    <a:p>
                      <a:pPr lvl="0">
                        <a:buNone/>
                      </a:pPr>
                      <a:endParaRPr lang="en-GB" sz="1000">
                        <a:latin typeface="Arial"/>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Workforce / staffing shortages – unavailability of post-certified individuals for Police Force and experienced Dispatch personnel.</a:t>
                      </a:r>
                    </a:p>
                    <a:p>
                      <a:pPr marL="264795"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Mental Health Crisis Nationwide</a:t>
                      </a:r>
                    </a:p>
                    <a:p>
                      <a:pPr marL="264795"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Changes in KC Metropolitan Bus Fares to Free Following Pandemic; changes in protocol are needed to stop buses from dropping off incident prone visitors to Campus.</a:t>
                      </a:r>
                    </a:p>
                    <a:p>
                      <a:pPr marL="264795"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Increased level of occurrence:</a:t>
                      </a:r>
                      <a:r>
                        <a:rPr lang="en-US" sz="1000" b="0" i="0" u="none" strike="noStrike" kern="1200" cap="none" spc="0" normalizeH="0" baseline="0" noProof="0" dirty="0">
                          <a:ln>
                            <a:noFill/>
                          </a:ln>
                          <a:solidFill>
                            <a:srgbClr val="000000"/>
                          </a:solidFill>
                          <a:effectLst/>
                          <a:uLnTx/>
                          <a:uFillTx/>
                          <a:latin typeface="Arial"/>
                          <a:cs typeface="Arial"/>
                        </a:rPr>
                        <a:t> </a:t>
                      </a:r>
                      <a:r>
                        <a:rPr lang="en-US" sz="1000" b="0" i="0" u="none" strike="noStrike" kern="1200" cap="none" spc="0" normalizeH="0" baseline="0" noProof="0" dirty="0">
                          <a:ln>
                            <a:noFill/>
                          </a:ln>
                          <a:effectLst/>
                          <a:uLnTx/>
                          <a:uFillTx/>
                          <a:hlinkClick r:id="rId3"/>
                        </a:rPr>
                        <a:t>Gun Violence Archive</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3" name="Up Arrow 25">
            <a:extLst>
              <a:ext uri="{FF2B5EF4-FFF2-40B4-BE49-F238E27FC236}">
                <a16:creationId xmlns:a16="http://schemas.microsoft.com/office/drawing/2014/main" id="{2A41BFB9-250A-21E4-ADB0-F0418E0656DF}"/>
              </a:ext>
            </a:extLst>
          </p:cNvPr>
          <p:cNvSpPr>
            <a:spLocks noChangeAspect="1"/>
          </p:cNvSpPr>
          <p:nvPr/>
        </p:nvSpPr>
        <p:spPr>
          <a:xfrm>
            <a:off x="6070069" y="4879480"/>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sp>
        <p:nvSpPr>
          <p:cNvPr id="2" name="TextBox 1">
            <a:extLst>
              <a:ext uri="{FF2B5EF4-FFF2-40B4-BE49-F238E27FC236}">
                <a16:creationId xmlns:a16="http://schemas.microsoft.com/office/drawing/2014/main" id="{8FDB0478-BD88-A857-6340-9641E52562C3}"/>
              </a:ext>
            </a:extLst>
          </p:cNvPr>
          <p:cNvSpPr txBox="1"/>
          <p:nvPr/>
        </p:nvSpPr>
        <p:spPr>
          <a:xfrm>
            <a:off x="5683045" y="2414444"/>
            <a:ext cx="98978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t>No – the PD is currently being asked to do more at a time of high-demand</a:t>
            </a:r>
            <a:endParaRPr lang="en-US" sz="1000" dirty="0">
              <a:cs typeface="Arial"/>
            </a:endParaRPr>
          </a:p>
        </p:txBody>
      </p:sp>
    </p:spTree>
    <p:extLst>
      <p:ext uri="{BB962C8B-B14F-4D97-AF65-F5344CB8AC3E}">
        <p14:creationId xmlns:p14="http://schemas.microsoft.com/office/powerpoint/2010/main" val="156673169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60375" y="228600"/>
            <a:ext cx="11272838" cy="535531"/>
          </a:xfrm>
        </p:spPr>
        <p:txBody>
          <a:bodyPr/>
          <a:lstStyle/>
          <a:p>
            <a:r>
              <a:rPr lang="en-US" sz="3150"/>
              <a:t>Sustained Utility or Infrastructure Failure Risk</a:t>
            </a:r>
          </a:p>
        </p:txBody>
      </p:sp>
      <p:graphicFrame>
        <p:nvGraphicFramePr>
          <p:cNvPr id="14" name="Table 13"/>
          <p:cNvGraphicFramePr>
            <a:graphicFrameLocks noGrp="1"/>
          </p:cNvGraphicFramePr>
          <p:nvPr>
            <p:extLst>
              <p:ext uri="{D42A27DB-BD31-4B8C-83A1-F6EECF244321}">
                <p14:modId xmlns:p14="http://schemas.microsoft.com/office/powerpoint/2010/main" val="771144616"/>
              </p:ext>
            </p:extLst>
          </p:nvPr>
        </p:nvGraphicFramePr>
        <p:xfrm>
          <a:off x="457253" y="1015962"/>
          <a:ext cx="11275961" cy="5086156"/>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panose="020B0604020202020204" pitchFamily="34" charset="0"/>
                          <a:ea typeface="Calibri"/>
                          <a:cs typeface="Arial" panose="020B0604020202020204" pitchFamily="34" charset="0"/>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dirty="0">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dirty="0">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panose="020B0604020202020204" pitchFamily="34" charset="0"/>
                          <a:ea typeface="Calibri"/>
                          <a:cs typeface="Arial" panose="020B0604020202020204" pitchFamily="34" charset="0"/>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Current </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H</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a:lnSpc>
                          <a:spcPct val="100000"/>
                        </a:lnSpc>
                        <a:spcBef>
                          <a:spcPts val="0"/>
                        </a:spcBef>
                        <a:spcAft>
                          <a:spcPts val="0"/>
                        </a:spcAft>
                        <a:buNone/>
                      </a:pPr>
                      <a:r>
                        <a:rPr lang="en-US" sz="1000" b="0" i="1" u="none" strike="noStrike" kern="1200" baseline="0" noProof="0" dirty="0">
                          <a:solidFill>
                            <a:srgbClr val="000000"/>
                          </a:solidFill>
                          <a:latin typeface="Arial"/>
                        </a:rPr>
                        <a:t>Sustained Utility / Infrastructure Failure</a:t>
                      </a:r>
                      <a:r>
                        <a:rPr lang="en-US" sz="1000" i="1" kern="1200" baseline="0" dirty="0">
                          <a:solidFill>
                            <a:schemeClr val="tx1"/>
                          </a:solidFill>
                          <a:latin typeface="Arial"/>
                          <a:ea typeface="Calibri"/>
                          <a:cs typeface="Arial"/>
                        </a:rPr>
                        <a:t> – The threat that infrastructure (the network of utilities that supplies our basic needs for mobility, power, water, sewer and communications) experiences a prolonged outage and/or failure.</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a:ea typeface="Calibri"/>
                          <a:cs typeface="Arial"/>
                        </a:rPr>
                        <a:t>Campus Services &amp; Information </a:t>
                      </a:r>
                      <a:r>
                        <a:rPr lang="en-GB" sz="1000" dirty="0" err="1">
                          <a:latin typeface="Arial"/>
                          <a:ea typeface="Calibri"/>
                          <a:cs typeface="Arial"/>
                        </a:rPr>
                        <a:t>Svs</a:t>
                      </a:r>
                      <a:endParaRPr lang="en-GB" sz="1000" dirty="0" err="1">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000" dirty="0">
                          <a:latin typeface="Arial"/>
                          <a:ea typeface="Calibri"/>
                          <a:cs typeface="Arial"/>
                        </a:rPr>
                        <a:t>Cabinet</a:t>
                      </a:r>
                      <a:endParaRPr lang="en-GB" sz="1000" dirty="0">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panose="020B0604020202020204" pitchFamily="34" charset="0"/>
                          <a:ea typeface="Calibri"/>
                          <a:cs typeface="Arial" panose="020B0604020202020204" pitchFamily="34" charset="0"/>
                        </a:rPr>
                        <a:t>Is it enough?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dirty="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264795" indent="-171450" algn="l" rtl="0" eaLnBrk="1" latinLnBrk="0" hangingPunct="1">
                        <a:spcAft>
                          <a:spcPts val="300"/>
                        </a:spcAft>
                        <a:buFont typeface="Wingdings" panose="05000000000000000000" pitchFamily="2" charset="2"/>
                        <a:buChar char="§"/>
                      </a:pPr>
                      <a:r>
                        <a:rPr lang="en-US" sz="1000" b="0" i="0" u="none" strike="noStrike" kern="1200" baseline="0" noProof="0" dirty="0">
                          <a:solidFill>
                            <a:schemeClr val="tx1"/>
                          </a:solidFill>
                          <a:latin typeface="Arial"/>
                        </a:rPr>
                        <a:t>Building Automation System implementation for improved management and utilization</a:t>
                      </a: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Water Mitigation Plan – domestic and fire sprinkler tags in mechanical spaces for shutoff locations.</a:t>
                      </a:r>
                      <a:endParaRPr lang="en-US" sz="1000" i="0" kern="1200" baseline="0">
                        <a:solidFill>
                          <a:schemeClr val="tx1"/>
                        </a:solidFill>
                        <a:latin typeface="Arial"/>
                        <a:ea typeface="Calibri"/>
                        <a:cs typeface="Arial"/>
                      </a:endParaRP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Transformer checks to ensure snow removal, squirrels, </a:t>
                      </a:r>
                      <a:r>
                        <a:rPr lang="en-US" sz="1000" i="0" kern="1200" baseline="0" dirty="0" err="1">
                          <a:solidFill>
                            <a:schemeClr val="tx1"/>
                          </a:solidFill>
                          <a:latin typeface="Arial"/>
                          <a:ea typeface="Calibri"/>
                          <a:cs typeface="Arial"/>
                        </a:rPr>
                        <a:t>etc</a:t>
                      </a:r>
                      <a:r>
                        <a:rPr lang="en-US" sz="1000" i="0" kern="1200" baseline="0" dirty="0">
                          <a:solidFill>
                            <a:schemeClr val="tx1"/>
                          </a:solidFill>
                          <a:latin typeface="Arial"/>
                          <a:ea typeface="Calibri"/>
                          <a:cs typeface="Arial"/>
                        </a:rPr>
                        <a:t> have not damaged </a:t>
                      </a: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Redundant internet fiber connections for main campus DR site and Cloud Connect</a:t>
                      </a: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Dual building entrances for redundant fiber pathways for each data closet</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Campus Services backflow prevention to ensure contaminated substances do not pollute the water supply.</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Building and data center UPSs actively monitored</a:t>
                      </a: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Dual chiller plant design (with no failover capability) and monitoring</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lvl="0" algn="ctr">
                        <a:buNone/>
                      </a:pPr>
                      <a:r>
                        <a:rPr lang="en-GB" sz="1000" b="0" i="0" u="none" strike="noStrike" baseline="0" noProof="0" dirty="0">
                          <a:solidFill>
                            <a:srgbClr val="000000"/>
                          </a:solidFill>
                          <a:latin typeface="Arial"/>
                        </a:rPr>
                        <a:t>No – we believe we need to be doing more.</a:t>
                      </a:r>
                      <a:endParaRPr lang="en-GB" sz="1000" dirty="0"/>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cs typeface="Arial"/>
                        </a:rPr>
                        <a:t>WSU Failover site implementation (testing, exercise and go-live)</a:t>
                      </a: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Concentrated effort to do detailed utility mapping by GPS location to improve accuracy when implementing Facilities Master Plan, troubleshooting, etc.</a:t>
                      </a: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Redundant energy feed to the campus for failover.</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Expanded training plan for Campus Services employees</a:t>
                      </a:r>
                    </a:p>
                    <a:p>
                      <a:pPr marL="93663" indent="0" algn="l" rtl="0" eaLnBrk="1" latinLnBrk="0" hangingPunct="1">
                        <a:spcAft>
                          <a:spcPts val="300"/>
                        </a:spcAft>
                        <a:buFont typeface="Wingdings" panose="05000000000000000000" pitchFamily="2" charset="2"/>
                        <a:buNone/>
                      </a:pP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663" indent="0" algn="l">
                        <a:lnSpc>
                          <a:spcPct val="115000"/>
                        </a:lnSpc>
                        <a:spcAft>
                          <a:spcPts val="0"/>
                        </a:spcAft>
                      </a:pPr>
                      <a:r>
                        <a:rPr lang="en-GB" sz="1100" b="1" i="0" kern="1200" baseline="0" dirty="0">
                          <a:solidFill>
                            <a:srgbClr val="0070C0"/>
                          </a:solidFill>
                          <a:latin typeface="Arial" panose="020B0604020202020204" pitchFamily="34" charset="0"/>
                          <a:ea typeface="Calibri"/>
                          <a:cs typeface="Arial" panose="020B0604020202020204" pitchFamily="34" charset="0"/>
                        </a:rPr>
                        <a:t>Performance Tracking / Mitigation Progress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dirty="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effectLst/>
                          <a:uLnTx/>
                          <a:uFillTx/>
                        </a:rPr>
                        <a:t>Building Automation System actively monitors power, HVAC, lighting metrics</a:t>
                      </a:r>
                      <a:endParaRPr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Use of Hydro-jetting to determine active vs. terminated utilities and lines</a:t>
                      </a:r>
                      <a:endParaRPr kumimoji="0" lang="en-US" sz="1000" b="0" i="0" u="none" strike="noStrike" kern="1200" cap="none" spc="0" normalizeH="0" baseline="0" noProof="0">
                        <a:ln>
                          <a:noFill/>
                        </a:ln>
                        <a:solidFill>
                          <a:srgbClr val="000000"/>
                        </a:solidFill>
                        <a:effectLst/>
                        <a:uLnTx/>
                        <a:uFillTx/>
                        <a:latin typeface="Arial"/>
                        <a:ea typeface="Calibri"/>
                        <a:cs typeface="Arial"/>
                      </a:endParaRP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Kaw Valley map that indicates physical locates</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Semi-annual roof inspections to ensure proper storm water drainage</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Hired MC Power to monitor solar panels and energy generation</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Preventive maintenance schedule and testing of all essential infrastructure equipment and systems</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Monthly and Annual testing of emergency generators</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GB" sz="1000" dirty="0">
                          <a:latin typeface="Arial"/>
                          <a:cs typeface="Arial"/>
                        </a:rPr>
                        <a:t>Looming retirements in both areas</a:t>
                      </a:r>
                      <a:endParaRPr lang="en-GB" sz="1000" dirty="0">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Underground chilled water leak – unable to locate source of leak</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endParaRP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Potential for unaddressed gas leaks, water leaks, etc.</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rtl="0">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err="1">
                          <a:ln>
                            <a:noFill/>
                          </a:ln>
                          <a:solidFill>
                            <a:srgbClr val="000000"/>
                          </a:solidFill>
                          <a:effectLst/>
                          <a:uLnTx/>
                          <a:uFillTx/>
                          <a:latin typeface="Arial"/>
                          <a:ea typeface="Calibri"/>
                          <a:cs typeface="Arial"/>
                        </a:rPr>
                        <a:t>Evergy</a:t>
                      </a:r>
                      <a:r>
                        <a:rPr lang="en-US" sz="1000" b="0" i="0" u="none" strike="noStrike" kern="1200" cap="none" spc="0" normalizeH="0" baseline="0" noProof="0" dirty="0">
                          <a:ln>
                            <a:noFill/>
                          </a:ln>
                          <a:solidFill>
                            <a:srgbClr val="000000"/>
                          </a:solidFill>
                          <a:effectLst/>
                          <a:uLnTx/>
                          <a:uFillTx/>
                          <a:latin typeface="Arial"/>
                          <a:ea typeface="Calibri"/>
                          <a:cs typeface="Arial"/>
                        </a:rPr>
                        <a:t> has a diverse energy portfolio to help mitigate cost increases</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Talent management and retention has been especially difficult for Campus Services and Information Services skilled employees.</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Learning curves and pending retirements for key staff.</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3" name="Up Arrow 26">
            <a:extLst>
              <a:ext uri="{FF2B5EF4-FFF2-40B4-BE49-F238E27FC236}">
                <a16:creationId xmlns:a16="http://schemas.microsoft.com/office/drawing/2014/main" id="{AAC8A478-335E-D79B-F262-31FDA7348A1D}"/>
              </a:ext>
            </a:extLst>
          </p:cNvPr>
          <p:cNvSpPr>
            <a:spLocks noChangeAspect="1"/>
          </p:cNvSpPr>
          <p:nvPr/>
        </p:nvSpPr>
        <p:spPr>
          <a:xfrm rot="5400000">
            <a:off x="6045247" y="4854179"/>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Tree>
    <p:extLst>
      <p:ext uri="{BB962C8B-B14F-4D97-AF65-F5344CB8AC3E}">
        <p14:creationId xmlns:p14="http://schemas.microsoft.com/office/powerpoint/2010/main" val="428636918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60375" y="228600"/>
            <a:ext cx="11272838" cy="535531"/>
          </a:xfrm>
        </p:spPr>
        <p:txBody>
          <a:bodyPr/>
          <a:lstStyle/>
          <a:p>
            <a:r>
              <a:rPr lang="en-US"/>
              <a:t>Enrollment Growth Risk</a:t>
            </a:r>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val="3850169586"/>
              </p:ext>
            </p:extLst>
          </p:nvPr>
        </p:nvGraphicFramePr>
        <p:xfrm>
          <a:off x="457253" y="724333"/>
          <a:ext cx="11275961" cy="5505256"/>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panose="020B0604020202020204" pitchFamily="34" charset="0"/>
                          <a:ea typeface="Calibri"/>
                          <a:cs typeface="Arial" panose="020B0604020202020204" pitchFamily="34" charset="0"/>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dirty="0">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dirty="0">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panose="020B0604020202020204" pitchFamily="34" charset="0"/>
                          <a:ea typeface="Calibri"/>
                          <a:cs typeface="Arial" panose="020B0604020202020204" pitchFamily="34" charset="0"/>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Current </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I</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i="1" kern="1200" baseline="0" dirty="0">
                          <a:solidFill>
                            <a:schemeClr val="tx1"/>
                          </a:solidFill>
                          <a:latin typeface="Arial"/>
                          <a:ea typeface="Calibri"/>
                          <a:cs typeface="Arial"/>
                        </a:rPr>
                        <a:t>Enrollment Growth Risk – The risk that a college or university in unable to market and sell their services to key target markets and achieve their strategic and financial goals.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a:ea typeface="Calibri"/>
                          <a:cs typeface="Arial"/>
                        </a:rPr>
                        <a:t>Strategic </a:t>
                      </a:r>
                      <a:r>
                        <a:rPr lang="en-GB" sz="1000" dirty="0" err="1">
                          <a:latin typeface="Arial"/>
                          <a:ea typeface="Calibri"/>
                          <a:cs typeface="Arial"/>
                        </a:rPr>
                        <a:t>Enrollment</a:t>
                      </a:r>
                      <a:r>
                        <a:rPr lang="en-GB" sz="1000" dirty="0">
                          <a:latin typeface="Arial"/>
                          <a:ea typeface="Calibri"/>
                          <a:cs typeface="Arial"/>
                        </a:rPr>
                        <a:t> Team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14999"/>
                        </a:lnSpc>
                        <a:spcAft>
                          <a:spcPts val="0"/>
                        </a:spcAft>
                        <a:buNone/>
                      </a:pPr>
                      <a:r>
                        <a:rPr lang="en-GB" sz="1000" dirty="0">
                          <a:latin typeface="Arial"/>
                          <a:ea typeface="Calibri"/>
                          <a:cs typeface="Arial"/>
                        </a:rPr>
                        <a:t>Cabinet</a:t>
                      </a:r>
                      <a:endParaRPr lang="en-GB" sz="1000" dirty="0">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panose="020B0604020202020204" pitchFamily="34" charset="0"/>
                          <a:ea typeface="Calibri"/>
                          <a:cs typeface="Arial" panose="020B0604020202020204" pitchFamily="34" charset="0"/>
                        </a:rPr>
                        <a:t>Is it enough?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dirty="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Cross-Functional Strategic Enrollment Team: Implemented in 2014</a:t>
                      </a: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Diverse Course Formats (i.e.: 2x2x2, </a:t>
                      </a:r>
                      <a:r>
                        <a:rPr lang="en-US" sz="1000" i="0" kern="1200" baseline="0" dirty="0" err="1">
                          <a:solidFill>
                            <a:schemeClr val="tx1"/>
                          </a:solidFill>
                          <a:latin typeface="Arial"/>
                          <a:ea typeface="Calibri"/>
                          <a:cs typeface="Arial"/>
                        </a:rPr>
                        <a:t>Winterim</a:t>
                      </a:r>
                      <a:r>
                        <a:rPr lang="en-US" sz="1000" i="0" kern="1200" baseline="0" dirty="0">
                          <a:solidFill>
                            <a:schemeClr val="tx1"/>
                          </a:solidFill>
                          <a:latin typeface="Arial"/>
                          <a:ea typeface="Calibri"/>
                          <a:cs typeface="Arial"/>
                        </a:rPr>
                        <a:t>, Expanded 8-week Offerings)</a:t>
                      </a: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Metro Rate: Implemented in 2016</a:t>
                      </a:r>
                      <a:endParaRPr lang="en-US" sz="1000" i="0" kern="1200" baseline="0" dirty="0">
                        <a:solidFill>
                          <a:schemeClr val="tx1"/>
                        </a:solidFill>
                        <a:latin typeface="Arial"/>
                        <a:cs typeface="Arial"/>
                      </a:endParaRPr>
                    </a:p>
                    <a:p>
                      <a:pPr marL="264795" lvl="0" indent="-171450" algn="l">
                        <a:spcAft>
                          <a:spcPts val="300"/>
                        </a:spcAft>
                        <a:buClr>
                          <a:srgbClr val="000000"/>
                        </a:buClr>
                        <a:buFont typeface="Wingdings,Sans-Serif" panose="05000000000000000000" pitchFamily="2" charset="2"/>
                        <a:buChar char="§"/>
                      </a:pPr>
                      <a:r>
                        <a:rPr lang="en-US" sz="1000" b="0" i="0" u="none" strike="noStrike" kern="1200" baseline="0" noProof="0" dirty="0"/>
                        <a:t>Use of Higher Education Emergency Relief Fund (HEERF) throughout Pandemic</a:t>
                      </a:r>
                    </a:p>
                    <a:p>
                      <a:pPr marL="264795" lvl="0" indent="-171450" algn="l">
                        <a:spcAft>
                          <a:spcPts val="300"/>
                        </a:spcAft>
                        <a:buClr>
                          <a:srgbClr val="000000"/>
                        </a:buClr>
                        <a:buFont typeface="Wingdings,Sans-Serif" panose="05000000000000000000" pitchFamily="2" charset="2"/>
                        <a:buChar char="§"/>
                      </a:pPr>
                      <a:r>
                        <a:rPr lang="en-US" sz="1000" b="0" i="0" u="none" strike="noStrike" kern="1200" baseline="0" noProof="0" dirty="0">
                          <a:solidFill>
                            <a:schemeClr val="tx1"/>
                          </a:solidFill>
                          <a:latin typeface="Arial"/>
                        </a:rPr>
                        <a:t>Funding for College Now Grants increased from $45K to $245K</a:t>
                      </a:r>
                      <a:endParaRPr lang="en-US" sz="1000" b="0" i="0" u="none" strike="noStrike" kern="1200" baseline="0" noProof="0" dirty="0"/>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Increased Kansas Promise Recruitment Activity</a:t>
                      </a: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Process Improvements: No Longer Require Transcripts, Improved Process Times, Deep-dive Into Drop for Non-payment.</a:t>
                      </a:r>
                      <a:endParaRPr lang="en-US"/>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Implementation of electronic planning tool to strengthen students' academic plans and enhance JCCC academic advising strategies.</a:t>
                      </a:r>
                    </a:p>
                    <a:p>
                      <a:pPr marL="265113"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400" dirty="0">
                          <a:latin typeface="Arial"/>
                          <a:cs typeface="Arial"/>
                        </a:rPr>
                        <a:t>No – efforts must continue to increase</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5113" indent="-171450" algn="l" defTabSz="914400" rtl="0" eaLnBrk="1" latinLnBrk="0" hangingPunct="1">
                        <a:spcAft>
                          <a:spcPts val="300"/>
                        </a:spcAft>
                        <a:buFont typeface="Wingdings" panose="05000000000000000000" pitchFamily="2" charset="2"/>
                        <a:buChar char="§"/>
                      </a:pPr>
                      <a:r>
                        <a:rPr lang="en-US" sz="1000" i="0" kern="1200" baseline="0" dirty="0">
                          <a:solidFill>
                            <a:schemeClr val="tx1"/>
                          </a:solidFill>
                          <a:latin typeface="Arial" panose="020B0604020202020204" pitchFamily="34" charset="0"/>
                          <a:ea typeface="Calibri"/>
                          <a:cs typeface="Arial" panose="020B0604020202020204" pitchFamily="34" charset="0"/>
                        </a:rPr>
                        <a:t>Guided Pathways</a:t>
                      </a: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lang="en-US" sz="1000" i="0" kern="1200" baseline="0" dirty="0">
                          <a:solidFill>
                            <a:schemeClr val="tx1"/>
                          </a:solidFill>
                          <a:latin typeface="Arial" panose="020B0604020202020204" pitchFamily="34" charset="0"/>
                          <a:ea typeface="Calibri"/>
                          <a:cs typeface="Arial" panose="020B0604020202020204" pitchFamily="34" charset="0"/>
                        </a:rPr>
                        <a:t>Strategic Enrollment Management</a:t>
                      </a:r>
                    </a:p>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lang="en-US" sz="1000" dirty="0"/>
                        <a:t>Develop a long-range strategy to meet the enrollment needs and opportunities of our community.</a:t>
                      </a: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93663" indent="0" algn="l" defTabSz="914400" rtl="0" eaLnBrk="1" latinLnBrk="0" hangingPunct="1">
                        <a:spcAft>
                          <a:spcPts val="300"/>
                        </a:spcAft>
                        <a:buFont typeface="Wingdings" panose="05000000000000000000" pitchFamily="2" charset="2"/>
                        <a:buNone/>
                      </a:pP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663" indent="0" algn="l">
                        <a:lnSpc>
                          <a:spcPct val="115000"/>
                        </a:lnSpc>
                        <a:spcAft>
                          <a:spcPts val="0"/>
                        </a:spcAft>
                      </a:pPr>
                      <a:r>
                        <a:rPr lang="en-GB" sz="1100" b="1" i="0" kern="1200" baseline="0" dirty="0">
                          <a:solidFill>
                            <a:srgbClr val="0070C0"/>
                          </a:solidFill>
                          <a:latin typeface="Arial" panose="020B0604020202020204" pitchFamily="34" charset="0"/>
                          <a:ea typeface="Calibri"/>
                          <a:cs typeface="Arial" panose="020B0604020202020204" pitchFamily="34" charset="0"/>
                        </a:rPr>
                        <a:t>Performance Tracking / Mitigation Progress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dirty="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Enrollment is up across nearly all populations of students with just a few exceptions</a:t>
                      </a:r>
                    </a:p>
                    <a:p>
                      <a:pPr marL="722163" marR="0" lvl="1"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Females between the age of 25-59 (down -3.6% or 81 students)</a:t>
                      </a:r>
                    </a:p>
                    <a:p>
                      <a:pPr marL="722163" marR="0" lvl="1"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African American students (down -6.6% or 50 students)</a:t>
                      </a:r>
                    </a:p>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Hispanic students choosing JCCC continues to be strong (up 15.5% or 213 students)</a:t>
                      </a:r>
                    </a:p>
                    <a:p>
                      <a:pPr marL="264795"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a:ea typeface="Calibri"/>
                          <a:cs typeface="Arial"/>
                        </a:rPr>
                        <a:t>College Now/Quick Step student enrollment remains positive (+102 students)</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pPr algn="ctr"/>
                      <a:r>
                        <a:rPr lang="en-GB" sz="900" dirty="0">
                          <a:latin typeface="Arial"/>
                          <a:cs typeface="Arial"/>
                        </a:rPr>
                        <a:t>Enrollment continues to be a concern due to population changes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effectLst/>
                          <a:uLnTx/>
                          <a:uFillTx/>
                        </a:rPr>
                        <a:t>Course Success by Delivery Method</a:t>
                      </a:r>
                      <a:endParaRPr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Enrollment Trends by Degree and Demography</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rtl="0" eaLnBrk="1" fontAlgn="auto" latinLnBrk="0" hangingPunct="1">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Labor Statistics and Market Positioning</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Retention and Degree Completion</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Marketing, Recruitment and Admission Processes</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Onboarding and Enrollment Processes</a:t>
                      </a:r>
                    </a:p>
                    <a:p>
                      <a:pPr marL="264795" marR="0" lvl="0" indent="-171450" algn="l">
                        <a:lnSpc>
                          <a:spcPct val="100000"/>
                        </a:lnSpc>
                        <a:spcBef>
                          <a:spcPts val="0"/>
                        </a:spcBef>
                        <a:spcAft>
                          <a:spcPts val="300"/>
                        </a:spcAft>
                        <a:buClrTx/>
                        <a:buSzTx/>
                        <a:buFont typeface="Wingdings" panose="05000000000000000000" pitchFamily="2" charset="2"/>
                        <a:buChar char="§"/>
                      </a:pPr>
                      <a:endParaRPr lang="en-US" sz="1000" b="0" i="0" u="none" strike="noStrike" kern="1200" cap="none" spc="0" normalizeH="0" baseline="0" noProof="0" dirty="0">
                        <a:ln>
                          <a:noFill/>
                        </a:ln>
                        <a:solidFill>
                          <a:srgbClr val="000000"/>
                        </a:solidFill>
                        <a:effectLst/>
                        <a:uLnTx/>
                        <a:uFillTx/>
                        <a:latin typeface="Arial"/>
                        <a:ea typeface="Calibri"/>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10" name="Up Arrow 25">
            <a:extLst>
              <a:ext uri="{FF2B5EF4-FFF2-40B4-BE49-F238E27FC236}">
                <a16:creationId xmlns:a16="http://schemas.microsoft.com/office/drawing/2014/main" id="{E36EF7F0-5116-44B4-9F41-84CC08D91890}"/>
              </a:ext>
            </a:extLst>
          </p:cNvPr>
          <p:cNvSpPr>
            <a:spLocks noChangeAspect="1"/>
          </p:cNvSpPr>
          <p:nvPr/>
        </p:nvSpPr>
        <p:spPr>
          <a:xfrm>
            <a:off x="6073471" y="4933719"/>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Tree>
    <p:extLst>
      <p:ext uri="{BB962C8B-B14F-4D97-AF65-F5344CB8AC3E}">
        <p14:creationId xmlns:p14="http://schemas.microsoft.com/office/powerpoint/2010/main" val="238858450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60375" y="228600"/>
            <a:ext cx="11272838" cy="535531"/>
          </a:xfrm>
        </p:spPr>
        <p:txBody>
          <a:bodyPr/>
          <a:lstStyle/>
          <a:p>
            <a:r>
              <a:rPr lang="en-US" sz="3150" dirty="0"/>
              <a:t>Litigation Risk</a:t>
            </a:r>
          </a:p>
        </p:txBody>
      </p:sp>
      <p:graphicFrame>
        <p:nvGraphicFramePr>
          <p:cNvPr id="14" name="Table 13"/>
          <p:cNvGraphicFramePr>
            <a:graphicFrameLocks noGrp="1"/>
          </p:cNvGraphicFramePr>
          <p:nvPr>
            <p:extLst>
              <p:ext uri="{D42A27DB-BD31-4B8C-83A1-F6EECF244321}">
                <p14:modId xmlns:p14="http://schemas.microsoft.com/office/powerpoint/2010/main" val="170874272"/>
              </p:ext>
            </p:extLst>
          </p:nvPr>
        </p:nvGraphicFramePr>
        <p:xfrm>
          <a:off x="457252" y="1099297"/>
          <a:ext cx="11275961" cy="4895656"/>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panose="020B0604020202020204" pitchFamily="34" charset="0"/>
                          <a:ea typeface="Calibri"/>
                          <a:cs typeface="Arial" panose="020B0604020202020204" pitchFamily="34" charset="0"/>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dirty="0">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dirty="0">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panose="020B0604020202020204" pitchFamily="34" charset="0"/>
                          <a:ea typeface="Calibri"/>
                          <a:cs typeface="Arial" panose="020B0604020202020204" pitchFamily="34" charset="0"/>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Current </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J</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rtl="0" eaLnBrk="1" fontAlgn="auto" latinLnBrk="0" hangingPunct="1">
                        <a:lnSpc>
                          <a:spcPct val="100000"/>
                        </a:lnSpc>
                        <a:spcBef>
                          <a:spcPts val="0"/>
                        </a:spcBef>
                        <a:spcAft>
                          <a:spcPts val="0"/>
                        </a:spcAft>
                        <a:buClrTx/>
                        <a:buSzTx/>
                        <a:buFontTx/>
                        <a:buNone/>
                      </a:pPr>
                      <a:r>
                        <a:rPr lang="en-US" sz="1000" i="1" kern="1200" baseline="0" dirty="0">
                          <a:solidFill>
                            <a:schemeClr val="tx1"/>
                          </a:solidFill>
                          <a:latin typeface="Arial"/>
                          <a:ea typeface="Calibri"/>
                          <a:cs typeface="Arial"/>
                        </a:rPr>
                        <a:t>Litigation Risk – The risk that the organization faces with the cost and enforcement of litigation, either by or against the organization.</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a:ea typeface="Calibri"/>
                          <a:cs typeface="Arial"/>
                        </a:rPr>
                        <a:t>Office of General Counsel</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000" dirty="0">
                          <a:latin typeface="Arial"/>
                          <a:ea typeface="Calibri"/>
                          <a:cs typeface="Arial"/>
                        </a:rPr>
                        <a:t>Cabinet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panose="020B0604020202020204" pitchFamily="34" charset="0"/>
                          <a:ea typeface="Calibri"/>
                          <a:cs typeface="Arial" panose="020B0604020202020204" pitchFamily="34" charset="0"/>
                        </a:rPr>
                        <a:t>Is it enough?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dirty="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93345" marR="0" indent="0" algn="l" rtl="0" eaLnBrk="1" latinLnBrk="0" hangingPunct="1">
                        <a:lnSpc>
                          <a:spcPct val="100000"/>
                        </a:lnSpc>
                        <a:spcBef>
                          <a:spcPts val="0"/>
                        </a:spcBef>
                        <a:spcAft>
                          <a:spcPts val="300"/>
                        </a:spcAft>
                        <a:buClr>
                          <a:srgbClr val="000000"/>
                        </a:buClr>
                        <a:buNone/>
                      </a:pPr>
                      <a:endParaRPr lang="en-US" sz="10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dirty="0">
                          <a:solidFill>
                            <a:srgbClr val="000000"/>
                          </a:solidFill>
                          <a:effectLst/>
                          <a:latin typeface="Arial" panose="020B0604020202020204" pitchFamily="34" charset="0"/>
                          <a:ea typeface="Calibri" panose="020F0502020204030204" pitchFamily="34" charset="0"/>
                        </a:rPr>
                        <a:t>Internal JCCC Office of General Counsel (consistency, expertise, proactive approach)​</a:t>
                      </a:r>
                      <a:endParaRPr lang="en-US" sz="11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dirty="0">
                          <a:solidFill>
                            <a:srgbClr val="000000"/>
                          </a:solidFill>
                          <a:effectLst/>
                          <a:latin typeface="Arial" panose="020B0604020202020204" pitchFamily="34" charset="0"/>
                          <a:ea typeface="Calibri" panose="020F0502020204030204" pitchFamily="34" charset="0"/>
                        </a:rPr>
                        <a:t>Guidance to Human Resources, Risk Management, etc.​</a:t>
                      </a:r>
                      <a:endParaRPr lang="en-US" sz="11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dirty="0">
                          <a:solidFill>
                            <a:srgbClr val="000000"/>
                          </a:solidFill>
                          <a:effectLst/>
                          <a:latin typeface="Arial" panose="020B0604020202020204" pitchFamily="34" charset="0"/>
                          <a:ea typeface="Calibri" panose="020F0502020204030204" pitchFamily="34" charset="0"/>
                        </a:rPr>
                        <a:t>Regular review and revision of policies and procedures ​(as needed or in response to changing laws)</a:t>
                      </a:r>
                      <a:endParaRPr lang="en-US" sz="11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dirty="0">
                          <a:solidFill>
                            <a:srgbClr val="000000"/>
                          </a:solidFill>
                          <a:effectLst/>
                          <a:latin typeface="Arial" panose="020B0604020202020204" pitchFamily="34" charset="0"/>
                          <a:ea typeface="Calibri" panose="020F0502020204030204" pitchFamily="34" charset="0"/>
                        </a:rPr>
                        <a:t>​Ongoing efforts to improve processes and compliance (development of SOPs, templates, forms)</a:t>
                      </a:r>
                      <a:endParaRPr lang="en-US" sz="11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dirty="0">
                          <a:solidFill>
                            <a:srgbClr val="000000"/>
                          </a:solidFill>
                          <a:effectLst/>
                          <a:latin typeface="Arial" panose="020B0604020202020204" pitchFamily="34" charset="0"/>
                          <a:ea typeface="Calibri" panose="020F0502020204030204" pitchFamily="34" charset="0"/>
                        </a:rPr>
                        <a:t>​Partnership with other departments to identify, share and mitigate areas of risk</a:t>
                      </a:r>
                      <a:r>
                        <a:rPr lang="en-US" sz="1000" b="0" i="0" u="none" strike="noStrike" kern="1200" baseline="0" noProof="0" dirty="0">
                          <a:solidFill>
                            <a:srgbClr val="000000"/>
                          </a:solidFill>
                          <a:latin typeface="Arial"/>
                        </a:rPr>
                        <a:t>  </a:t>
                      </a:r>
                      <a:endParaRPr lang="en-US" sz="1800" b="0" i="0" u="none" strike="noStrike" kern="1200" baseline="0" noProof="0" dirty="0"/>
                    </a:p>
                    <a:p>
                      <a:pPr marL="93345" marR="0" lvl="0" indent="0" algn="l" rtl="0">
                        <a:lnSpc>
                          <a:spcPct val="100000"/>
                        </a:lnSpc>
                        <a:spcBef>
                          <a:spcPts val="0"/>
                        </a:spcBef>
                        <a:spcAft>
                          <a:spcPts val="300"/>
                        </a:spcAft>
                        <a:buClrTx/>
                        <a:buSzTx/>
                        <a:buFont typeface="Wingdings" panose="05000000000000000000" pitchFamily="2" charset="2"/>
                        <a:buNone/>
                      </a:pPr>
                      <a:endParaRPr lang="en-US" sz="1000" i="0" kern="1200" baseline="0" dirty="0">
                        <a:solidFill>
                          <a:schemeClr val="tx1"/>
                        </a:solidFill>
                        <a:latin typeface="Arial"/>
                        <a:cs typeface="Arial"/>
                      </a:endParaRP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GB" dirty="0">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93345" marR="0" indent="0" algn="l" rtl="0" eaLnBrk="1" latinLnBrk="0" hangingPunct="1">
                        <a:lnSpc>
                          <a:spcPct val="100000"/>
                        </a:lnSpc>
                        <a:spcBef>
                          <a:spcPts val="0"/>
                        </a:spcBef>
                        <a:spcAft>
                          <a:spcPts val="300"/>
                        </a:spcAft>
                        <a:buClr>
                          <a:srgbClr val="000000"/>
                        </a:buClr>
                        <a:buNone/>
                      </a:pPr>
                      <a:endParaRPr lang="en-US" sz="10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dirty="0">
                          <a:solidFill>
                            <a:srgbClr val="000000"/>
                          </a:solidFill>
                          <a:effectLst/>
                          <a:latin typeface="Arial" panose="020B0604020202020204" pitchFamily="34" charset="0"/>
                          <a:ea typeface="Calibri" panose="020F0502020204030204" pitchFamily="34" charset="0"/>
                        </a:rPr>
                        <a:t>Development of a Legal and Regulatory Compliance Program​</a:t>
                      </a:r>
                      <a:endParaRPr lang="en-US" sz="11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dirty="0">
                          <a:solidFill>
                            <a:srgbClr val="000000"/>
                          </a:solidFill>
                          <a:effectLst/>
                          <a:latin typeface="Arial" panose="020B0604020202020204" pitchFamily="34" charset="0"/>
                          <a:ea typeface="Calibri" panose="020F0502020204030204" pitchFamily="34" charset="0"/>
                        </a:rPr>
                        <a:t>​Lessons learned / debriefs following conclusion of litigation or administrative matters</a:t>
                      </a:r>
                      <a:endParaRPr lang="en-US" sz="11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dirty="0">
                          <a:solidFill>
                            <a:srgbClr val="000000"/>
                          </a:solidFill>
                          <a:effectLst/>
                          <a:latin typeface="Arial" panose="020B0604020202020204" pitchFamily="34" charset="0"/>
                          <a:ea typeface="Calibri" panose="020F0502020204030204" pitchFamily="34" charset="0"/>
                        </a:rPr>
                        <a:t>​Planned training (departmental, as-requested, in-response to identified need or risk)</a:t>
                      </a:r>
                      <a:endParaRPr lang="en-US" sz="1000" b="0" i="0" u="none" strike="noStrike" kern="1200" baseline="0" noProof="0" dirty="0"/>
                    </a:p>
                    <a:p>
                      <a:endParaRPr lang="en-US" dirty="0"/>
                    </a:p>
                    <a:p>
                      <a:pPr marL="93345" lvl="0" indent="0" algn="l" defTabSz="914400" rtl="0">
                        <a:spcAft>
                          <a:spcPts val="300"/>
                        </a:spcAft>
                        <a:buFont typeface="Wingdings" panose="05000000000000000000" pitchFamily="2" charset="2"/>
                        <a:buNone/>
                      </a:pPr>
                      <a:endParaRPr lang="en-US" sz="1000" i="0" kern="1200" baseline="0" dirty="0">
                        <a:solidFill>
                          <a:schemeClr val="tx1"/>
                        </a:solidFill>
                        <a:latin typeface="Arial"/>
                        <a:ea typeface="Calibri"/>
                        <a:cs typeface="Arial"/>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663" indent="0" algn="l">
                        <a:lnSpc>
                          <a:spcPct val="115000"/>
                        </a:lnSpc>
                        <a:spcAft>
                          <a:spcPts val="0"/>
                        </a:spcAft>
                      </a:pPr>
                      <a:r>
                        <a:rPr lang="en-GB" sz="1100" b="1" i="0" kern="1200" baseline="0" dirty="0">
                          <a:solidFill>
                            <a:srgbClr val="0070C0"/>
                          </a:solidFill>
                          <a:latin typeface="Arial" panose="020B0604020202020204" pitchFamily="34" charset="0"/>
                          <a:ea typeface="Calibri"/>
                          <a:cs typeface="Arial" panose="020B0604020202020204" pitchFamily="34" charset="0"/>
                        </a:rPr>
                        <a:t>Performance Tracking / Mitigation Progress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dirty="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93345" marR="0" lvl="0" indent="0" algn="l">
                        <a:lnSpc>
                          <a:spcPct val="100000"/>
                        </a:lnSpc>
                        <a:spcBef>
                          <a:spcPts val="0"/>
                        </a:spcBef>
                        <a:spcAft>
                          <a:spcPts val="300"/>
                        </a:spcAft>
                        <a:buClr>
                          <a:srgbClr val="000000"/>
                        </a:buClr>
                        <a:buSzTx/>
                        <a:buNone/>
                      </a:pPr>
                      <a:endParaRPr kumimoji="0" lang="en-US" sz="1000" b="0" i="0" u="none" strike="noStrike" kern="1200" cap="none" spc="0" normalizeH="0" baseline="0" noProof="0" dirty="0">
                        <a:ln>
                          <a:noFill/>
                        </a:ln>
                        <a:effectLst/>
                        <a:uLnTx/>
                        <a:uFillTx/>
                        <a:latin typeface="Arial"/>
                      </a:endParaRP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On Demand Legal Services, including Review of Federal Grants, Agreements, etc.</a:t>
                      </a: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Records Retention efforts</a:t>
                      </a:r>
                      <a:endParaRPr lang="en-US" sz="1000" b="0" i="0" u="none" strike="noStrike" kern="1200" cap="none" spc="0" normalizeH="0" baseline="0" noProof="0" dirty="0">
                        <a:ln>
                          <a:noFill/>
                        </a:ln>
                        <a:effectLst/>
                        <a:uLnTx/>
                        <a:uFillTx/>
                        <a:latin typeface="Arial"/>
                      </a:endParaRP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Robust Policy and Procedure Review and Approval Process, Cross-Functional Policy Committee</a:t>
                      </a:r>
                      <a:endParaRPr kumimoji="0" lang="en-US" dirty="0"/>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endParaRPr kumimoji="0" lang="en-US" sz="1000" b="0" i="0" u="none" strike="noStrike" kern="1200" cap="none" spc="0" normalizeH="0" baseline="0" noProof="0" dirty="0">
                        <a:ln>
                          <a:noFill/>
                        </a:ln>
                        <a:effectLst/>
                        <a:uLnTx/>
                        <a:uFillTx/>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GB" sz="1000" dirty="0">
                          <a:solidFill>
                            <a:srgbClr val="000000"/>
                          </a:solidFill>
                          <a:effectLst/>
                          <a:latin typeface="Arial" panose="020B0604020202020204" pitchFamily="34" charset="0"/>
                          <a:ea typeface="Calibri" panose="020F0502020204030204" pitchFamily="34" charset="0"/>
                        </a:rPr>
                        <a:t>Litigation risk can never be fully eliminated</a:t>
                      </a:r>
                      <a:endParaRPr lang="en-GB" sz="900" dirty="0">
                        <a:latin typeface="Arial"/>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Personnel issues that result in litigation (post employment)</a:t>
                      </a: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Increased Government Regulations and Guidance</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Economy – due to inability to make ends meet, individuals are bringing lawsuits for payout vs. regular wage</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Polarization and politicization of society (external lotus of control / blame -&gt; lawsuit)</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Commercial Access to Legal Counsel / Representation</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Greater College turnover, resulting in loss of continuity, can impact risk.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10" name="Up Arrow 25">
            <a:extLst>
              <a:ext uri="{FF2B5EF4-FFF2-40B4-BE49-F238E27FC236}">
                <a16:creationId xmlns:a16="http://schemas.microsoft.com/office/drawing/2014/main" id="{E36EF7F0-5116-44B4-9F41-84CC08D91890}"/>
              </a:ext>
            </a:extLst>
          </p:cNvPr>
          <p:cNvSpPr>
            <a:spLocks noChangeAspect="1"/>
          </p:cNvSpPr>
          <p:nvPr/>
        </p:nvSpPr>
        <p:spPr>
          <a:xfrm>
            <a:off x="6095232" y="3192749"/>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Tree>
    <p:extLst>
      <p:ext uri="{BB962C8B-B14F-4D97-AF65-F5344CB8AC3E}">
        <p14:creationId xmlns:p14="http://schemas.microsoft.com/office/powerpoint/2010/main" val="33120805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431DE-20A2-6F01-00B5-01048D36B5E6}"/>
              </a:ext>
            </a:extLst>
          </p:cNvPr>
          <p:cNvSpPr>
            <a:spLocks noGrp="1"/>
          </p:cNvSpPr>
          <p:nvPr>
            <p:ph type="title"/>
          </p:nvPr>
        </p:nvSpPr>
        <p:spPr>
          <a:xfrm>
            <a:off x="445216" y="310582"/>
            <a:ext cx="10970683" cy="593869"/>
          </a:xfrm>
        </p:spPr>
        <p:txBody>
          <a:bodyPr/>
          <a:lstStyle/>
          <a:p>
            <a:r>
              <a:rPr lang="en-US" dirty="0">
                <a:ea typeface="Times New Roman" panose="02020603050405020304" pitchFamily="18" charset="0"/>
                <a:cs typeface="Times New Roman"/>
              </a:rPr>
              <a:t>JCCC </a:t>
            </a:r>
            <a:r>
              <a:rPr lang="en-US" sz="2400" dirty="0">
                <a:effectLst/>
                <a:ea typeface="Times New Roman" panose="02020603050405020304" pitchFamily="18" charset="0"/>
                <a:cs typeface="Times New Roman"/>
              </a:rPr>
              <a:t>Risk Assessment and Response Planning Next Steps</a:t>
            </a:r>
            <a:endParaRPr lang="en-US" dirty="0"/>
          </a:p>
        </p:txBody>
      </p:sp>
      <p:sp>
        <p:nvSpPr>
          <p:cNvPr id="3" name="Text Placeholder 2">
            <a:extLst>
              <a:ext uri="{FF2B5EF4-FFF2-40B4-BE49-F238E27FC236}">
                <a16:creationId xmlns:a16="http://schemas.microsoft.com/office/drawing/2014/main" id="{2517153F-4A69-2C54-B6FD-17B895BE1D73}"/>
              </a:ext>
            </a:extLst>
          </p:cNvPr>
          <p:cNvSpPr>
            <a:spLocks noGrp="1"/>
          </p:cNvSpPr>
          <p:nvPr>
            <p:ph type="body" sz="quarter" idx="19"/>
          </p:nvPr>
        </p:nvSpPr>
        <p:spPr>
          <a:xfrm>
            <a:off x="3419929" y="1316274"/>
            <a:ext cx="2539700" cy="1038225"/>
          </a:xfrm>
        </p:spPr>
        <p:txBody>
          <a:bodyPr/>
          <a:lstStyle/>
          <a:p>
            <a:r>
              <a:rPr lang="en-US" dirty="0"/>
              <a:t>Request Risk Catalog from Gartner</a:t>
            </a:r>
          </a:p>
        </p:txBody>
      </p:sp>
      <p:sp>
        <p:nvSpPr>
          <p:cNvPr id="4" name="Text Placeholder 3">
            <a:extLst>
              <a:ext uri="{FF2B5EF4-FFF2-40B4-BE49-F238E27FC236}">
                <a16:creationId xmlns:a16="http://schemas.microsoft.com/office/drawing/2014/main" id="{D21DC89E-A765-DC1E-FC70-FFEDCA3BCCA8}"/>
              </a:ext>
            </a:extLst>
          </p:cNvPr>
          <p:cNvSpPr>
            <a:spLocks noGrp="1"/>
          </p:cNvSpPr>
          <p:nvPr>
            <p:ph type="body" sz="quarter" idx="20"/>
          </p:nvPr>
        </p:nvSpPr>
        <p:spPr>
          <a:xfrm>
            <a:off x="6230256" y="1316274"/>
            <a:ext cx="2539700" cy="1038225"/>
          </a:xfrm>
        </p:spPr>
        <p:txBody>
          <a:bodyPr/>
          <a:lstStyle/>
          <a:p>
            <a:r>
              <a:rPr lang="en-US" dirty="0"/>
              <a:t>Establish JCCC Risk Catalog Review Team</a:t>
            </a:r>
          </a:p>
        </p:txBody>
      </p:sp>
      <p:sp>
        <p:nvSpPr>
          <p:cNvPr id="5" name="Text Placeholder 4">
            <a:extLst>
              <a:ext uri="{FF2B5EF4-FFF2-40B4-BE49-F238E27FC236}">
                <a16:creationId xmlns:a16="http://schemas.microsoft.com/office/drawing/2014/main" id="{F0DB2819-264B-9E46-FA52-52ADE26BEA94}"/>
              </a:ext>
            </a:extLst>
          </p:cNvPr>
          <p:cNvSpPr>
            <a:spLocks noGrp="1"/>
          </p:cNvSpPr>
          <p:nvPr>
            <p:ph type="body" sz="quarter" idx="21"/>
          </p:nvPr>
        </p:nvSpPr>
        <p:spPr>
          <a:xfrm>
            <a:off x="9040584" y="1316274"/>
            <a:ext cx="2539700" cy="1038225"/>
          </a:xfrm>
        </p:spPr>
        <p:txBody>
          <a:bodyPr/>
          <a:lstStyle/>
          <a:p>
            <a:r>
              <a:rPr lang="en-US" dirty="0"/>
              <a:t>Narrow Risk Catalog – present process and results to Cabinet</a:t>
            </a:r>
          </a:p>
        </p:txBody>
      </p:sp>
      <p:sp>
        <p:nvSpPr>
          <p:cNvPr id="6" name="Text Placeholder 5">
            <a:extLst>
              <a:ext uri="{FF2B5EF4-FFF2-40B4-BE49-F238E27FC236}">
                <a16:creationId xmlns:a16="http://schemas.microsoft.com/office/drawing/2014/main" id="{E83515BB-273D-1A38-C658-969FBAD899DE}"/>
              </a:ext>
            </a:extLst>
          </p:cNvPr>
          <p:cNvSpPr>
            <a:spLocks noGrp="1"/>
          </p:cNvSpPr>
          <p:nvPr>
            <p:ph type="body" sz="quarter" idx="22"/>
          </p:nvPr>
        </p:nvSpPr>
        <p:spPr>
          <a:xfrm>
            <a:off x="603059" y="1316274"/>
            <a:ext cx="2565097" cy="1038225"/>
          </a:xfrm>
        </p:spPr>
        <p:txBody>
          <a:bodyPr/>
          <a:lstStyle/>
          <a:p>
            <a:r>
              <a:rPr lang="en-US" dirty="0"/>
              <a:t>Establish Risk Catalog</a:t>
            </a:r>
          </a:p>
          <a:p>
            <a:r>
              <a:rPr lang="en-US" dirty="0"/>
              <a:t>(June – August)</a:t>
            </a:r>
          </a:p>
        </p:txBody>
      </p:sp>
      <p:sp>
        <p:nvSpPr>
          <p:cNvPr id="7" name="Text Placeholder 2">
            <a:extLst>
              <a:ext uri="{FF2B5EF4-FFF2-40B4-BE49-F238E27FC236}">
                <a16:creationId xmlns:a16="http://schemas.microsoft.com/office/drawing/2014/main" id="{E46C5A20-2E50-D5BA-E1C3-7F4024ED3821}"/>
              </a:ext>
            </a:extLst>
          </p:cNvPr>
          <p:cNvSpPr txBox="1">
            <a:spLocks/>
          </p:cNvSpPr>
          <p:nvPr/>
        </p:nvSpPr>
        <p:spPr bwMode="gray">
          <a:xfrm>
            <a:off x="3407945" y="2557733"/>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Verify members of Cabinet and Crisis Management Team</a:t>
            </a:r>
          </a:p>
        </p:txBody>
      </p:sp>
      <p:sp>
        <p:nvSpPr>
          <p:cNvPr id="8" name="Text Placeholder 3">
            <a:extLst>
              <a:ext uri="{FF2B5EF4-FFF2-40B4-BE49-F238E27FC236}">
                <a16:creationId xmlns:a16="http://schemas.microsoft.com/office/drawing/2014/main" id="{E5CDB117-5313-D804-4DE5-DD6ACBA9F939}"/>
              </a:ext>
            </a:extLst>
          </p:cNvPr>
          <p:cNvSpPr txBox="1">
            <a:spLocks/>
          </p:cNvSpPr>
          <p:nvPr/>
        </p:nvSpPr>
        <p:spPr bwMode="gray">
          <a:xfrm>
            <a:off x="6218272" y="2557733"/>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Develop language for communication</a:t>
            </a:r>
          </a:p>
        </p:txBody>
      </p:sp>
      <p:sp>
        <p:nvSpPr>
          <p:cNvPr id="9" name="Text Placeholder 4">
            <a:extLst>
              <a:ext uri="{FF2B5EF4-FFF2-40B4-BE49-F238E27FC236}">
                <a16:creationId xmlns:a16="http://schemas.microsoft.com/office/drawing/2014/main" id="{52D7A7BC-06CC-C805-8773-7D2A7CAABE3B}"/>
              </a:ext>
            </a:extLst>
          </p:cNvPr>
          <p:cNvSpPr txBox="1">
            <a:spLocks/>
          </p:cNvSpPr>
          <p:nvPr/>
        </p:nvSpPr>
        <p:spPr bwMode="gray">
          <a:xfrm>
            <a:off x="9028600" y="2557733"/>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Develop due date for survey participants to complete</a:t>
            </a:r>
          </a:p>
        </p:txBody>
      </p:sp>
      <p:sp>
        <p:nvSpPr>
          <p:cNvPr id="10" name="Text Placeholder 5">
            <a:extLst>
              <a:ext uri="{FF2B5EF4-FFF2-40B4-BE49-F238E27FC236}">
                <a16:creationId xmlns:a16="http://schemas.microsoft.com/office/drawing/2014/main" id="{08AF81DB-DFE2-076F-C7E5-415AB62E8DF0}"/>
              </a:ext>
            </a:extLst>
          </p:cNvPr>
          <p:cNvSpPr txBox="1">
            <a:spLocks/>
          </p:cNvSpPr>
          <p:nvPr/>
        </p:nvSpPr>
        <p:spPr bwMode="gray">
          <a:xfrm>
            <a:off x="591075" y="2557733"/>
            <a:ext cx="2565097" cy="1038225"/>
          </a:xfrm>
          <a:prstGeom prst="rect">
            <a:avLst/>
          </a:prstGeom>
          <a:solidFill>
            <a:schemeClr val="accent1"/>
          </a:solidFill>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b="1">
                <a:solidFill>
                  <a:schemeClr val="bg1"/>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Issue Risk Assessment Survey</a:t>
            </a:r>
          </a:p>
          <a:p>
            <a:r>
              <a:rPr lang="en-US" kern="0" dirty="0"/>
              <a:t>(September – October)</a:t>
            </a:r>
          </a:p>
        </p:txBody>
      </p:sp>
      <p:sp>
        <p:nvSpPr>
          <p:cNvPr id="11" name="Text Placeholder 2">
            <a:extLst>
              <a:ext uri="{FF2B5EF4-FFF2-40B4-BE49-F238E27FC236}">
                <a16:creationId xmlns:a16="http://schemas.microsoft.com/office/drawing/2014/main" id="{44EDC151-1A37-B0E9-2BD9-A254073911D8}"/>
              </a:ext>
            </a:extLst>
          </p:cNvPr>
          <p:cNvSpPr txBox="1">
            <a:spLocks/>
          </p:cNvSpPr>
          <p:nvPr/>
        </p:nvSpPr>
        <p:spPr bwMode="gray">
          <a:xfrm>
            <a:off x="3407941" y="3821451"/>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Receive survey results from Gartner</a:t>
            </a:r>
          </a:p>
        </p:txBody>
      </p:sp>
      <p:sp>
        <p:nvSpPr>
          <p:cNvPr id="12" name="Text Placeholder 3">
            <a:extLst>
              <a:ext uri="{FF2B5EF4-FFF2-40B4-BE49-F238E27FC236}">
                <a16:creationId xmlns:a16="http://schemas.microsoft.com/office/drawing/2014/main" id="{F7333D7E-0631-EAE8-B9FD-5E677FA50FD9}"/>
              </a:ext>
            </a:extLst>
          </p:cNvPr>
          <p:cNvSpPr txBox="1">
            <a:spLocks/>
          </p:cNvSpPr>
          <p:nvPr/>
        </p:nvSpPr>
        <p:spPr bwMode="gray">
          <a:xfrm>
            <a:off x="6218268" y="3821451"/>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Interpret survey results – identify Top 10 Risks</a:t>
            </a:r>
          </a:p>
        </p:txBody>
      </p:sp>
      <p:sp>
        <p:nvSpPr>
          <p:cNvPr id="13" name="Text Placeholder 4">
            <a:extLst>
              <a:ext uri="{FF2B5EF4-FFF2-40B4-BE49-F238E27FC236}">
                <a16:creationId xmlns:a16="http://schemas.microsoft.com/office/drawing/2014/main" id="{6195443C-1A8D-6E65-1855-49A350373854}"/>
              </a:ext>
            </a:extLst>
          </p:cNvPr>
          <p:cNvSpPr txBox="1">
            <a:spLocks/>
          </p:cNvSpPr>
          <p:nvPr/>
        </p:nvSpPr>
        <p:spPr bwMode="gray">
          <a:xfrm>
            <a:off x="9028596" y="3821451"/>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Present results to Cabinet</a:t>
            </a:r>
          </a:p>
        </p:txBody>
      </p:sp>
      <p:sp>
        <p:nvSpPr>
          <p:cNvPr id="14" name="Text Placeholder 5">
            <a:extLst>
              <a:ext uri="{FF2B5EF4-FFF2-40B4-BE49-F238E27FC236}">
                <a16:creationId xmlns:a16="http://schemas.microsoft.com/office/drawing/2014/main" id="{BF78C4C8-CD22-23EB-5D7C-BBB16B5E6C96}"/>
              </a:ext>
            </a:extLst>
          </p:cNvPr>
          <p:cNvSpPr txBox="1">
            <a:spLocks/>
          </p:cNvSpPr>
          <p:nvPr/>
        </p:nvSpPr>
        <p:spPr bwMode="gray">
          <a:xfrm>
            <a:off x="591071" y="3821451"/>
            <a:ext cx="2565097" cy="1038225"/>
          </a:xfrm>
          <a:prstGeom prst="rect">
            <a:avLst/>
          </a:prstGeom>
          <a:solidFill>
            <a:schemeClr val="accent1"/>
          </a:solidFill>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b="1">
                <a:solidFill>
                  <a:schemeClr val="bg1"/>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Review Survey Results</a:t>
            </a:r>
          </a:p>
          <a:p>
            <a:r>
              <a:rPr lang="en-US" kern="0" dirty="0"/>
              <a:t>(November – January)</a:t>
            </a:r>
          </a:p>
        </p:txBody>
      </p:sp>
      <p:sp>
        <p:nvSpPr>
          <p:cNvPr id="15" name="Text Placeholder 2">
            <a:extLst>
              <a:ext uri="{FF2B5EF4-FFF2-40B4-BE49-F238E27FC236}">
                <a16:creationId xmlns:a16="http://schemas.microsoft.com/office/drawing/2014/main" id="{1D125AB7-38D9-12D9-479D-390BD2CC0B73}"/>
              </a:ext>
            </a:extLst>
          </p:cNvPr>
          <p:cNvSpPr txBox="1">
            <a:spLocks/>
          </p:cNvSpPr>
          <p:nvPr/>
        </p:nvSpPr>
        <p:spPr bwMode="gray">
          <a:xfrm>
            <a:off x="3385678" y="5083457"/>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Identify Risk Owners</a:t>
            </a:r>
          </a:p>
        </p:txBody>
      </p:sp>
      <p:sp>
        <p:nvSpPr>
          <p:cNvPr id="16" name="Text Placeholder 3">
            <a:extLst>
              <a:ext uri="{FF2B5EF4-FFF2-40B4-BE49-F238E27FC236}">
                <a16:creationId xmlns:a16="http://schemas.microsoft.com/office/drawing/2014/main" id="{29EFDDF2-4B7F-811E-D634-711D2AB0B9BA}"/>
              </a:ext>
            </a:extLst>
          </p:cNvPr>
          <p:cNvSpPr txBox="1">
            <a:spLocks/>
          </p:cNvSpPr>
          <p:nvPr/>
        </p:nvSpPr>
        <p:spPr bwMode="gray">
          <a:xfrm>
            <a:off x="6196005" y="5083457"/>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Work with Risk Owners to complete Risk Response Dashboards</a:t>
            </a:r>
          </a:p>
        </p:txBody>
      </p:sp>
      <p:sp>
        <p:nvSpPr>
          <p:cNvPr id="17" name="Text Placeholder 4">
            <a:extLst>
              <a:ext uri="{FF2B5EF4-FFF2-40B4-BE49-F238E27FC236}">
                <a16:creationId xmlns:a16="http://schemas.microsoft.com/office/drawing/2014/main" id="{0F4982F9-F426-BCA2-B9F5-DCCB9CE45829}"/>
              </a:ext>
            </a:extLst>
          </p:cNvPr>
          <p:cNvSpPr txBox="1">
            <a:spLocks/>
          </p:cNvSpPr>
          <p:nvPr/>
        </p:nvSpPr>
        <p:spPr bwMode="gray">
          <a:xfrm>
            <a:off x="9006333" y="5083457"/>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Present Risk Response Dashboards to Cabinet</a:t>
            </a:r>
          </a:p>
        </p:txBody>
      </p:sp>
      <p:sp>
        <p:nvSpPr>
          <p:cNvPr id="18" name="Text Placeholder 5">
            <a:extLst>
              <a:ext uri="{FF2B5EF4-FFF2-40B4-BE49-F238E27FC236}">
                <a16:creationId xmlns:a16="http://schemas.microsoft.com/office/drawing/2014/main" id="{30EB3240-D10C-53C7-8B75-E14384F94FDF}"/>
              </a:ext>
            </a:extLst>
          </p:cNvPr>
          <p:cNvSpPr txBox="1">
            <a:spLocks/>
          </p:cNvSpPr>
          <p:nvPr/>
        </p:nvSpPr>
        <p:spPr bwMode="gray">
          <a:xfrm>
            <a:off x="568808" y="5083457"/>
            <a:ext cx="2565097" cy="1038225"/>
          </a:xfrm>
          <a:prstGeom prst="rect">
            <a:avLst/>
          </a:prstGeom>
          <a:solidFill>
            <a:schemeClr val="accent1"/>
          </a:solidFill>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b="1">
                <a:solidFill>
                  <a:schemeClr val="bg1"/>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Develop Risk Response Dashboards</a:t>
            </a:r>
          </a:p>
          <a:p>
            <a:r>
              <a:rPr lang="en-US" kern="0" dirty="0"/>
              <a:t>(February – May)</a:t>
            </a:r>
          </a:p>
        </p:txBody>
      </p:sp>
      <p:sp>
        <p:nvSpPr>
          <p:cNvPr id="19" name="Rectangle 18">
            <a:extLst>
              <a:ext uri="{FF2B5EF4-FFF2-40B4-BE49-F238E27FC236}">
                <a16:creationId xmlns:a16="http://schemas.microsoft.com/office/drawing/2014/main" id="{3BF4D965-385F-9696-8046-394BFDA5FFD7}"/>
              </a:ext>
            </a:extLst>
          </p:cNvPr>
          <p:cNvSpPr/>
          <p:nvPr/>
        </p:nvSpPr>
        <p:spPr bwMode="auto">
          <a:xfrm>
            <a:off x="445216" y="1191799"/>
            <a:ext cx="11298146" cy="1273995"/>
          </a:xfrm>
          <a:prstGeom prst="rect">
            <a:avLst/>
          </a:prstGeom>
          <a:noFill/>
          <a:ln w="25400" cap="flat" cmpd="sng" algn="ctr">
            <a:solidFill>
              <a:srgbClr val="009AD7"/>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a:ln>
                <a:noFill/>
              </a:ln>
              <a:solidFill>
                <a:schemeClr val="bg1"/>
              </a:solidFill>
              <a:effectLst/>
              <a:latin typeface="Arial" charset="0"/>
            </a:endParaRPr>
          </a:p>
        </p:txBody>
      </p:sp>
    </p:spTree>
    <p:extLst>
      <p:ext uri="{BB962C8B-B14F-4D97-AF65-F5344CB8AC3E}">
        <p14:creationId xmlns:p14="http://schemas.microsoft.com/office/powerpoint/2010/main" val="184604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431DE-20A2-6F01-00B5-01048D36B5E6}"/>
              </a:ext>
            </a:extLst>
          </p:cNvPr>
          <p:cNvSpPr>
            <a:spLocks noGrp="1"/>
          </p:cNvSpPr>
          <p:nvPr>
            <p:ph type="title"/>
          </p:nvPr>
        </p:nvSpPr>
        <p:spPr>
          <a:xfrm>
            <a:off x="445216" y="310582"/>
            <a:ext cx="10970683" cy="593869"/>
          </a:xfrm>
        </p:spPr>
        <p:txBody>
          <a:bodyPr/>
          <a:lstStyle/>
          <a:p>
            <a:r>
              <a:rPr lang="en-US" dirty="0">
                <a:ea typeface="Times New Roman" panose="02020603050405020304" pitchFamily="18" charset="0"/>
                <a:cs typeface="Times New Roman"/>
              </a:rPr>
              <a:t>JCCC </a:t>
            </a:r>
            <a:r>
              <a:rPr lang="en-US" sz="2400" dirty="0">
                <a:effectLst/>
                <a:ea typeface="Times New Roman" panose="02020603050405020304" pitchFamily="18" charset="0"/>
                <a:cs typeface="Times New Roman"/>
              </a:rPr>
              <a:t>Risk Assessment and Response Planning Status Update</a:t>
            </a:r>
            <a:endParaRPr lang="en-US" dirty="0"/>
          </a:p>
        </p:txBody>
      </p:sp>
      <p:sp>
        <p:nvSpPr>
          <p:cNvPr id="3" name="Text Placeholder 2">
            <a:extLst>
              <a:ext uri="{FF2B5EF4-FFF2-40B4-BE49-F238E27FC236}">
                <a16:creationId xmlns:a16="http://schemas.microsoft.com/office/drawing/2014/main" id="{2517153F-4A69-2C54-B6FD-17B895BE1D73}"/>
              </a:ext>
            </a:extLst>
          </p:cNvPr>
          <p:cNvSpPr>
            <a:spLocks noGrp="1"/>
          </p:cNvSpPr>
          <p:nvPr>
            <p:ph type="body" sz="quarter" idx="19"/>
          </p:nvPr>
        </p:nvSpPr>
        <p:spPr>
          <a:xfrm>
            <a:off x="3419929" y="1316274"/>
            <a:ext cx="2539700" cy="1038225"/>
          </a:xfrm>
        </p:spPr>
        <p:txBody>
          <a:bodyPr/>
          <a:lstStyle/>
          <a:p>
            <a:r>
              <a:rPr lang="en-US" dirty="0"/>
              <a:t>Request Risk Catalog from Gartner</a:t>
            </a:r>
          </a:p>
        </p:txBody>
      </p:sp>
      <p:sp>
        <p:nvSpPr>
          <p:cNvPr id="4" name="Text Placeholder 3">
            <a:extLst>
              <a:ext uri="{FF2B5EF4-FFF2-40B4-BE49-F238E27FC236}">
                <a16:creationId xmlns:a16="http://schemas.microsoft.com/office/drawing/2014/main" id="{D21DC89E-A765-DC1E-FC70-FFEDCA3BCCA8}"/>
              </a:ext>
            </a:extLst>
          </p:cNvPr>
          <p:cNvSpPr>
            <a:spLocks noGrp="1"/>
          </p:cNvSpPr>
          <p:nvPr>
            <p:ph type="body" sz="quarter" idx="20"/>
          </p:nvPr>
        </p:nvSpPr>
        <p:spPr>
          <a:xfrm>
            <a:off x="6230256" y="1316274"/>
            <a:ext cx="2539700" cy="1038225"/>
          </a:xfrm>
        </p:spPr>
        <p:txBody>
          <a:bodyPr/>
          <a:lstStyle/>
          <a:p>
            <a:r>
              <a:rPr lang="en-US" dirty="0"/>
              <a:t>Establish JCCC Risk Catalog Review Team</a:t>
            </a:r>
          </a:p>
        </p:txBody>
      </p:sp>
      <p:sp>
        <p:nvSpPr>
          <p:cNvPr id="5" name="Text Placeholder 4">
            <a:extLst>
              <a:ext uri="{FF2B5EF4-FFF2-40B4-BE49-F238E27FC236}">
                <a16:creationId xmlns:a16="http://schemas.microsoft.com/office/drawing/2014/main" id="{F0DB2819-264B-9E46-FA52-52ADE26BEA94}"/>
              </a:ext>
            </a:extLst>
          </p:cNvPr>
          <p:cNvSpPr>
            <a:spLocks noGrp="1"/>
          </p:cNvSpPr>
          <p:nvPr>
            <p:ph type="body" sz="quarter" idx="21"/>
          </p:nvPr>
        </p:nvSpPr>
        <p:spPr>
          <a:xfrm>
            <a:off x="9040584" y="1316274"/>
            <a:ext cx="2539700" cy="1038225"/>
          </a:xfrm>
        </p:spPr>
        <p:txBody>
          <a:bodyPr/>
          <a:lstStyle/>
          <a:p>
            <a:r>
              <a:rPr lang="en-US" dirty="0"/>
              <a:t>Narrow Risk Catalog – present process and results to Cabinet</a:t>
            </a:r>
          </a:p>
        </p:txBody>
      </p:sp>
      <p:sp>
        <p:nvSpPr>
          <p:cNvPr id="6" name="Text Placeholder 5">
            <a:extLst>
              <a:ext uri="{FF2B5EF4-FFF2-40B4-BE49-F238E27FC236}">
                <a16:creationId xmlns:a16="http://schemas.microsoft.com/office/drawing/2014/main" id="{E83515BB-273D-1A38-C658-969FBAD899DE}"/>
              </a:ext>
            </a:extLst>
          </p:cNvPr>
          <p:cNvSpPr>
            <a:spLocks noGrp="1"/>
          </p:cNvSpPr>
          <p:nvPr>
            <p:ph type="body" sz="quarter" idx="22"/>
          </p:nvPr>
        </p:nvSpPr>
        <p:spPr>
          <a:xfrm>
            <a:off x="603059" y="1316274"/>
            <a:ext cx="2565097" cy="1038225"/>
          </a:xfrm>
        </p:spPr>
        <p:txBody>
          <a:bodyPr/>
          <a:lstStyle/>
          <a:p>
            <a:r>
              <a:rPr lang="en-US" dirty="0"/>
              <a:t>Establish Risk Catalog</a:t>
            </a:r>
          </a:p>
          <a:p>
            <a:r>
              <a:rPr lang="en-US" dirty="0"/>
              <a:t>(June – August)</a:t>
            </a:r>
          </a:p>
        </p:txBody>
      </p:sp>
      <p:sp>
        <p:nvSpPr>
          <p:cNvPr id="7" name="Text Placeholder 2">
            <a:extLst>
              <a:ext uri="{FF2B5EF4-FFF2-40B4-BE49-F238E27FC236}">
                <a16:creationId xmlns:a16="http://schemas.microsoft.com/office/drawing/2014/main" id="{E46C5A20-2E50-D5BA-E1C3-7F4024ED3821}"/>
              </a:ext>
            </a:extLst>
          </p:cNvPr>
          <p:cNvSpPr txBox="1">
            <a:spLocks/>
          </p:cNvSpPr>
          <p:nvPr/>
        </p:nvSpPr>
        <p:spPr bwMode="gray">
          <a:xfrm>
            <a:off x="3407945" y="2557733"/>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Verify members of Cabinet and Crisis Management Team</a:t>
            </a:r>
          </a:p>
        </p:txBody>
      </p:sp>
      <p:sp>
        <p:nvSpPr>
          <p:cNvPr id="8" name="Text Placeholder 3">
            <a:extLst>
              <a:ext uri="{FF2B5EF4-FFF2-40B4-BE49-F238E27FC236}">
                <a16:creationId xmlns:a16="http://schemas.microsoft.com/office/drawing/2014/main" id="{E5CDB117-5313-D804-4DE5-DD6ACBA9F939}"/>
              </a:ext>
            </a:extLst>
          </p:cNvPr>
          <p:cNvSpPr txBox="1">
            <a:spLocks/>
          </p:cNvSpPr>
          <p:nvPr/>
        </p:nvSpPr>
        <p:spPr bwMode="gray">
          <a:xfrm>
            <a:off x="6218272" y="2557733"/>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Develop language for communication</a:t>
            </a:r>
          </a:p>
        </p:txBody>
      </p:sp>
      <p:sp>
        <p:nvSpPr>
          <p:cNvPr id="9" name="Text Placeholder 4">
            <a:extLst>
              <a:ext uri="{FF2B5EF4-FFF2-40B4-BE49-F238E27FC236}">
                <a16:creationId xmlns:a16="http://schemas.microsoft.com/office/drawing/2014/main" id="{52D7A7BC-06CC-C805-8773-7D2A7CAABE3B}"/>
              </a:ext>
            </a:extLst>
          </p:cNvPr>
          <p:cNvSpPr txBox="1">
            <a:spLocks/>
          </p:cNvSpPr>
          <p:nvPr/>
        </p:nvSpPr>
        <p:spPr bwMode="gray">
          <a:xfrm>
            <a:off x="9028600" y="2557733"/>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Develop due date for survey participants to complete</a:t>
            </a:r>
          </a:p>
        </p:txBody>
      </p:sp>
      <p:sp>
        <p:nvSpPr>
          <p:cNvPr id="10" name="Text Placeholder 5">
            <a:extLst>
              <a:ext uri="{FF2B5EF4-FFF2-40B4-BE49-F238E27FC236}">
                <a16:creationId xmlns:a16="http://schemas.microsoft.com/office/drawing/2014/main" id="{08AF81DB-DFE2-076F-C7E5-415AB62E8DF0}"/>
              </a:ext>
            </a:extLst>
          </p:cNvPr>
          <p:cNvSpPr txBox="1">
            <a:spLocks/>
          </p:cNvSpPr>
          <p:nvPr/>
        </p:nvSpPr>
        <p:spPr bwMode="gray">
          <a:xfrm>
            <a:off x="591075" y="2557733"/>
            <a:ext cx="2565097" cy="1038225"/>
          </a:xfrm>
          <a:prstGeom prst="rect">
            <a:avLst/>
          </a:prstGeom>
          <a:solidFill>
            <a:schemeClr val="accent1"/>
          </a:solidFill>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b="1">
                <a:solidFill>
                  <a:schemeClr val="bg1"/>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Issue Risk Assessment Survey</a:t>
            </a:r>
          </a:p>
          <a:p>
            <a:r>
              <a:rPr lang="en-US" kern="0" dirty="0"/>
              <a:t>(September – October)</a:t>
            </a:r>
          </a:p>
        </p:txBody>
      </p:sp>
      <p:sp>
        <p:nvSpPr>
          <p:cNvPr id="11" name="Text Placeholder 2">
            <a:extLst>
              <a:ext uri="{FF2B5EF4-FFF2-40B4-BE49-F238E27FC236}">
                <a16:creationId xmlns:a16="http://schemas.microsoft.com/office/drawing/2014/main" id="{44EDC151-1A37-B0E9-2BD9-A254073911D8}"/>
              </a:ext>
            </a:extLst>
          </p:cNvPr>
          <p:cNvSpPr txBox="1">
            <a:spLocks/>
          </p:cNvSpPr>
          <p:nvPr/>
        </p:nvSpPr>
        <p:spPr bwMode="gray">
          <a:xfrm>
            <a:off x="3407941" y="3821451"/>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Receive survey results from Gartner</a:t>
            </a:r>
          </a:p>
        </p:txBody>
      </p:sp>
      <p:sp>
        <p:nvSpPr>
          <p:cNvPr id="12" name="Text Placeholder 3">
            <a:extLst>
              <a:ext uri="{FF2B5EF4-FFF2-40B4-BE49-F238E27FC236}">
                <a16:creationId xmlns:a16="http://schemas.microsoft.com/office/drawing/2014/main" id="{F7333D7E-0631-EAE8-B9FD-5E677FA50FD9}"/>
              </a:ext>
            </a:extLst>
          </p:cNvPr>
          <p:cNvSpPr txBox="1">
            <a:spLocks/>
          </p:cNvSpPr>
          <p:nvPr/>
        </p:nvSpPr>
        <p:spPr bwMode="gray">
          <a:xfrm>
            <a:off x="6218268" y="3821451"/>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Interpret survey results – identify Top 10 Risks</a:t>
            </a:r>
          </a:p>
        </p:txBody>
      </p:sp>
      <p:sp>
        <p:nvSpPr>
          <p:cNvPr id="13" name="Text Placeholder 4">
            <a:extLst>
              <a:ext uri="{FF2B5EF4-FFF2-40B4-BE49-F238E27FC236}">
                <a16:creationId xmlns:a16="http://schemas.microsoft.com/office/drawing/2014/main" id="{6195443C-1A8D-6E65-1855-49A350373854}"/>
              </a:ext>
            </a:extLst>
          </p:cNvPr>
          <p:cNvSpPr txBox="1">
            <a:spLocks/>
          </p:cNvSpPr>
          <p:nvPr/>
        </p:nvSpPr>
        <p:spPr bwMode="gray">
          <a:xfrm>
            <a:off x="9028596" y="3821451"/>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Present results to Cabinet</a:t>
            </a:r>
          </a:p>
        </p:txBody>
      </p:sp>
      <p:sp>
        <p:nvSpPr>
          <p:cNvPr id="14" name="Text Placeholder 5">
            <a:extLst>
              <a:ext uri="{FF2B5EF4-FFF2-40B4-BE49-F238E27FC236}">
                <a16:creationId xmlns:a16="http://schemas.microsoft.com/office/drawing/2014/main" id="{BF78C4C8-CD22-23EB-5D7C-BBB16B5E6C96}"/>
              </a:ext>
            </a:extLst>
          </p:cNvPr>
          <p:cNvSpPr txBox="1">
            <a:spLocks/>
          </p:cNvSpPr>
          <p:nvPr/>
        </p:nvSpPr>
        <p:spPr bwMode="gray">
          <a:xfrm>
            <a:off x="591071" y="3821451"/>
            <a:ext cx="2565097" cy="1038225"/>
          </a:xfrm>
          <a:prstGeom prst="rect">
            <a:avLst/>
          </a:prstGeom>
          <a:solidFill>
            <a:schemeClr val="accent1"/>
          </a:solidFill>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b="1">
                <a:solidFill>
                  <a:schemeClr val="bg1"/>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Review Survey Results</a:t>
            </a:r>
          </a:p>
          <a:p>
            <a:r>
              <a:rPr lang="en-US" kern="0" dirty="0"/>
              <a:t>(November – January)</a:t>
            </a:r>
          </a:p>
        </p:txBody>
      </p:sp>
      <p:sp>
        <p:nvSpPr>
          <p:cNvPr id="15" name="Text Placeholder 2">
            <a:extLst>
              <a:ext uri="{FF2B5EF4-FFF2-40B4-BE49-F238E27FC236}">
                <a16:creationId xmlns:a16="http://schemas.microsoft.com/office/drawing/2014/main" id="{1D125AB7-38D9-12D9-479D-390BD2CC0B73}"/>
              </a:ext>
            </a:extLst>
          </p:cNvPr>
          <p:cNvSpPr txBox="1">
            <a:spLocks/>
          </p:cNvSpPr>
          <p:nvPr/>
        </p:nvSpPr>
        <p:spPr bwMode="gray">
          <a:xfrm>
            <a:off x="3385678" y="5052635"/>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Identify Risk Owners</a:t>
            </a:r>
          </a:p>
        </p:txBody>
      </p:sp>
      <p:sp>
        <p:nvSpPr>
          <p:cNvPr id="16" name="Text Placeholder 3">
            <a:extLst>
              <a:ext uri="{FF2B5EF4-FFF2-40B4-BE49-F238E27FC236}">
                <a16:creationId xmlns:a16="http://schemas.microsoft.com/office/drawing/2014/main" id="{29EFDDF2-4B7F-811E-D634-711D2AB0B9BA}"/>
              </a:ext>
            </a:extLst>
          </p:cNvPr>
          <p:cNvSpPr txBox="1">
            <a:spLocks/>
          </p:cNvSpPr>
          <p:nvPr/>
        </p:nvSpPr>
        <p:spPr bwMode="gray">
          <a:xfrm>
            <a:off x="6196005" y="5052635"/>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Work with Risk Owners to complete Risk Response Dashboards</a:t>
            </a:r>
          </a:p>
        </p:txBody>
      </p:sp>
      <p:sp>
        <p:nvSpPr>
          <p:cNvPr id="17" name="Text Placeholder 4">
            <a:extLst>
              <a:ext uri="{FF2B5EF4-FFF2-40B4-BE49-F238E27FC236}">
                <a16:creationId xmlns:a16="http://schemas.microsoft.com/office/drawing/2014/main" id="{0F4982F9-F426-BCA2-B9F5-DCCB9CE45829}"/>
              </a:ext>
            </a:extLst>
          </p:cNvPr>
          <p:cNvSpPr txBox="1">
            <a:spLocks/>
          </p:cNvSpPr>
          <p:nvPr/>
        </p:nvSpPr>
        <p:spPr bwMode="gray">
          <a:xfrm>
            <a:off x="9006333" y="5052635"/>
            <a:ext cx="2539700" cy="1038225"/>
          </a:xfrm>
          <a:prstGeom prst="rect">
            <a:avLst/>
          </a:prstGeom>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a:solidFill>
                  <a:schemeClr val="bg1">
                    <a:lumMod val="50000"/>
                  </a:schemeClr>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Present Risk Response Dashboards to Cabinet</a:t>
            </a:r>
          </a:p>
        </p:txBody>
      </p:sp>
      <p:sp>
        <p:nvSpPr>
          <p:cNvPr id="18" name="Text Placeholder 5">
            <a:extLst>
              <a:ext uri="{FF2B5EF4-FFF2-40B4-BE49-F238E27FC236}">
                <a16:creationId xmlns:a16="http://schemas.microsoft.com/office/drawing/2014/main" id="{30EB3240-D10C-53C7-8B75-E14384F94FDF}"/>
              </a:ext>
            </a:extLst>
          </p:cNvPr>
          <p:cNvSpPr txBox="1">
            <a:spLocks/>
          </p:cNvSpPr>
          <p:nvPr/>
        </p:nvSpPr>
        <p:spPr bwMode="gray">
          <a:xfrm>
            <a:off x="568808" y="5052635"/>
            <a:ext cx="2565097" cy="1038225"/>
          </a:xfrm>
          <a:prstGeom prst="rect">
            <a:avLst/>
          </a:prstGeom>
          <a:solidFill>
            <a:schemeClr val="accent1"/>
          </a:solidFill>
          <a:ln>
            <a:solidFill>
              <a:schemeClr val="accent1"/>
            </a:solidFill>
          </a:ln>
        </p:spPr>
        <p:txBody>
          <a:bodyPr vert="horz" lIns="91440" tIns="91440" rIns="91440" bIns="91440" rtlCol="0" anchor="t" anchorCtr="0">
            <a:noAutofit/>
          </a:bodyPr>
          <a:lstStyle>
            <a:lvl1pPr marL="0" marR="0" indent="0" algn="l" rtl="0" eaLnBrk="1" fontAlgn="base" hangingPunct="1">
              <a:lnSpc>
                <a:spcPct val="100000"/>
              </a:lnSpc>
              <a:spcBef>
                <a:spcPts val="0"/>
              </a:spcBef>
              <a:spcAft>
                <a:spcPts val="1200"/>
              </a:spcAft>
              <a:buClr>
                <a:schemeClr val="accent1"/>
              </a:buClr>
              <a:buSzPct val="90000"/>
              <a:buFont typeface="Wingdings" panose="05000000000000000000" pitchFamily="2" charset="2"/>
              <a:buNone/>
              <a:defRPr lang="en-US" sz="1600" b="1">
                <a:solidFill>
                  <a:schemeClr val="bg1"/>
                </a:solidFill>
                <a:latin typeface="+mn-lt"/>
                <a:ea typeface="+mn-ea"/>
                <a:cs typeface="+mn-cs"/>
              </a:defRPr>
            </a:lvl1pPr>
            <a:lvl2pPr marL="209550" marR="0" indent="0" algn="l" rtl="0" eaLnBrk="1" fontAlgn="base" hangingPunct="1">
              <a:lnSpc>
                <a:spcPct val="100000"/>
              </a:lnSpc>
              <a:spcBef>
                <a:spcPts val="0"/>
              </a:spcBef>
              <a:spcAft>
                <a:spcPts val="1200"/>
              </a:spcAft>
              <a:buClr>
                <a:schemeClr val="tx1"/>
              </a:buClr>
              <a:buSzPct val="90000"/>
              <a:buFont typeface="Arial" charset="0"/>
              <a:buNone/>
              <a:tabLst/>
              <a:defRPr lang="en-US" sz="2399">
                <a:solidFill>
                  <a:schemeClr val="bg1">
                    <a:lumMod val="50000"/>
                  </a:schemeClr>
                </a:solidFill>
                <a:latin typeface="+mn-lt"/>
                <a:ea typeface="+mn-ea"/>
                <a:cs typeface="+mn-cs"/>
              </a:defRPr>
            </a:lvl2pPr>
            <a:lvl3pPr marL="400050"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3pPr>
            <a:lvl4pPr marL="595313"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baseline="0">
                <a:solidFill>
                  <a:schemeClr val="bg1">
                    <a:lumMod val="50000"/>
                  </a:schemeClr>
                </a:solidFill>
                <a:latin typeface="+mn-lt"/>
                <a:ea typeface="+mn-ea"/>
                <a:cs typeface="+mn-cs"/>
              </a:defRPr>
            </a:lvl4pPr>
            <a:lvl5pPr marL="790575" marR="0" indent="0" algn="l" rtl="0" eaLnBrk="1" fontAlgn="base" hangingPunct="1">
              <a:lnSpc>
                <a:spcPct val="100000"/>
              </a:lnSpc>
              <a:spcBef>
                <a:spcPts val="0"/>
              </a:spcBef>
              <a:spcAft>
                <a:spcPts val="1200"/>
              </a:spcAft>
              <a:buClr>
                <a:schemeClr val="tx1"/>
              </a:buClr>
              <a:buSzPct val="90000"/>
              <a:buFont typeface="Arial" panose="020B0604020202020204" pitchFamily="34" charset="0"/>
              <a:buNone/>
              <a:defRPr lang="en-US" sz="2399">
                <a:solidFill>
                  <a:schemeClr val="bg1">
                    <a:lumMod val="50000"/>
                  </a:schemeClr>
                </a:solidFill>
                <a:latin typeface="+mn-lt"/>
                <a:ea typeface="+mn-ea"/>
                <a:cs typeface="+mn-cs"/>
              </a:defRPr>
            </a:lvl5pPr>
            <a:lvl6pPr marL="19535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6pPr>
            <a:lvl7pPr marL="241061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7pPr>
            <a:lvl8pPr marL="2867668"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8pPr>
            <a:lvl9pPr marL="3324717" indent="-172982" algn="l" rtl="0" eaLnBrk="1" fontAlgn="base" hangingPunct="1">
              <a:lnSpc>
                <a:spcPct val="90000"/>
              </a:lnSpc>
              <a:spcBef>
                <a:spcPct val="30000"/>
              </a:spcBef>
              <a:spcAft>
                <a:spcPct val="10000"/>
              </a:spcAft>
              <a:buClr>
                <a:schemeClr val="tx1"/>
              </a:buClr>
              <a:buFont typeface="Times" pitchFamily="18" charset="0"/>
              <a:buChar char="•"/>
              <a:defRPr sz="1999">
                <a:solidFill>
                  <a:schemeClr val="tx1"/>
                </a:solidFill>
                <a:latin typeface="+mn-lt"/>
                <a:ea typeface="+mn-ea"/>
                <a:cs typeface="+mn-cs"/>
              </a:defRPr>
            </a:lvl9pPr>
          </a:lstStyle>
          <a:p>
            <a:r>
              <a:rPr lang="en-US" kern="0" dirty="0"/>
              <a:t>Develop Risk Response Dashboards</a:t>
            </a:r>
          </a:p>
          <a:p>
            <a:r>
              <a:rPr lang="en-US" kern="0" dirty="0"/>
              <a:t>(February – May)</a:t>
            </a:r>
          </a:p>
        </p:txBody>
      </p:sp>
      <p:sp>
        <p:nvSpPr>
          <p:cNvPr id="19" name="Rectangle 18">
            <a:extLst>
              <a:ext uri="{FF2B5EF4-FFF2-40B4-BE49-F238E27FC236}">
                <a16:creationId xmlns:a16="http://schemas.microsoft.com/office/drawing/2014/main" id="{3EBD35A3-492E-3179-1295-307DB46472A8}"/>
              </a:ext>
            </a:extLst>
          </p:cNvPr>
          <p:cNvSpPr/>
          <p:nvPr/>
        </p:nvSpPr>
        <p:spPr bwMode="auto">
          <a:xfrm>
            <a:off x="445216" y="4941871"/>
            <a:ext cx="11298146" cy="1273995"/>
          </a:xfrm>
          <a:prstGeom prst="rect">
            <a:avLst/>
          </a:prstGeom>
          <a:noFill/>
          <a:ln w="25400" cap="flat" cmpd="sng" algn="ctr">
            <a:solidFill>
              <a:srgbClr val="009AD7"/>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dirty="0" err="1">
              <a:ln>
                <a:noFill/>
              </a:ln>
              <a:solidFill>
                <a:schemeClr val="bg1"/>
              </a:solidFill>
              <a:effectLst/>
              <a:latin typeface="Arial" charset="0"/>
            </a:endParaRPr>
          </a:p>
        </p:txBody>
      </p:sp>
    </p:spTree>
    <p:extLst>
      <p:ext uri="{BB962C8B-B14F-4D97-AF65-F5344CB8AC3E}">
        <p14:creationId xmlns:p14="http://schemas.microsoft.com/office/powerpoint/2010/main" val="1649743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F7E5F85-56A1-F9ED-FBCC-6850568A5D86}"/>
              </a:ext>
            </a:extLst>
          </p:cNvPr>
          <p:cNvGraphicFramePr>
            <a:graphicFrameLocks noGrp="1"/>
          </p:cNvGraphicFramePr>
          <p:nvPr/>
        </p:nvGraphicFramePr>
        <p:xfrm>
          <a:off x="7837488" y="337980"/>
          <a:ext cx="4165379" cy="5364304"/>
        </p:xfrm>
        <a:graphic>
          <a:graphicData uri="http://schemas.openxmlformats.org/drawingml/2006/table">
            <a:tbl>
              <a:tblPr/>
              <a:tblGrid>
                <a:gridCol w="3135312">
                  <a:extLst>
                    <a:ext uri="{9D8B030D-6E8A-4147-A177-3AD203B41FA5}">
                      <a16:colId xmlns:a16="http://schemas.microsoft.com/office/drawing/2014/main" val="79054617"/>
                    </a:ext>
                  </a:extLst>
                </a:gridCol>
                <a:gridCol w="1030067">
                  <a:extLst>
                    <a:ext uri="{9D8B030D-6E8A-4147-A177-3AD203B41FA5}">
                      <a16:colId xmlns:a16="http://schemas.microsoft.com/office/drawing/2014/main" val="231639331"/>
                    </a:ext>
                  </a:extLst>
                </a:gridCol>
              </a:tblGrid>
              <a:tr h="184976">
                <a:tc>
                  <a:txBody>
                    <a:bodyPr/>
                    <a:lstStyle/>
                    <a:p>
                      <a:pPr algn="l" fontAlgn="ctr"/>
                      <a:r>
                        <a:rPr lang="en-IN" sz="800" b="1" i="0" u="none" strike="noStrike" dirty="0">
                          <a:solidFill>
                            <a:srgbClr val="000000"/>
                          </a:solidFill>
                          <a:effectLst/>
                          <a:latin typeface="Arial" panose="020B0604020202020204" pitchFamily="34" charset="0"/>
                        </a:rPr>
                        <a:t>Prioritized Risk and Risk Owner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662556531"/>
                  </a:ext>
                </a:extLst>
              </a:tr>
              <a:tr h="184976">
                <a:tc>
                  <a:txBody>
                    <a:bodyPr/>
                    <a:lstStyle/>
                    <a:p>
                      <a:pPr algn="l" fontAlgn="ctr"/>
                      <a:r>
                        <a:rPr lang="en-IN" sz="800" b="0" i="0" u="none" strike="noStrike" dirty="0">
                          <a:solidFill>
                            <a:srgbClr val="000000"/>
                          </a:solidFill>
                          <a:effectLst/>
                          <a:latin typeface="Arial" panose="020B0604020202020204" pitchFamily="34" charset="0"/>
                        </a:rPr>
                        <a:t>A. Cybersecurity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764472474"/>
                  </a:ext>
                </a:extLst>
              </a:tr>
              <a:tr h="184976">
                <a:tc>
                  <a:txBody>
                    <a:bodyPr/>
                    <a:lstStyle/>
                    <a:p>
                      <a:pPr algn="l" fontAlgn="ctr"/>
                      <a:r>
                        <a:rPr lang="en-US" sz="800" b="0" i="0" u="none" strike="noStrike" dirty="0">
                          <a:solidFill>
                            <a:srgbClr val="000000"/>
                          </a:solidFill>
                          <a:effectLst/>
                          <a:latin typeface="Arial" panose="020B0604020202020204" pitchFamily="34" charset="0"/>
                        </a:rPr>
                        <a:t>B. Community Health / Infectious Disease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13483229"/>
                  </a:ext>
                </a:extLst>
              </a:tr>
              <a:tr h="184976">
                <a:tc>
                  <a:txBody>
                    <a:bodyPr/>
                    <a:lstStyle/>
                    <a:p>
                      <a:pPr algn="l" fontAlgn="ctr"/>
                      <a:r>
                        <a:rPr lang="en-IN" sz="800" b="0" i="0" u="none" strike="noStrike" dirty="0">
                          <a:solidFill>
                            <a:srgbClr val="000000"/>
                          </a:solidFill>
                          <a:effectLst/>
                          <a:latin typeface="Arial" panose="020B0604020202020204" pitchFamily="34" charset="0"/>
                        </a:rPr>
                        <a:t>C. Talent Management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15954973"/>
                  </a:ext>
                </a:extLst>
              </a:tr>
              <a:tr h="184976">
                <a:tc>
                  <a:txBody>
                    <a:bodyPr/>
                    <a:lstStyle/>
                    <a:p>
                      <a:pPr algn="l" fontAlgn="ctr"/>
                      <a:r>
                        <a:rPr lang="en-IN" sz="800" b="0" i="0" u="none" strike="noStrike" dirty="0">
                          <a:solidFill>
                            <a:srgbClr val="000000"/>
                          </a:solidFill>
                          <a:effectLst/>
                          <a:latin typeface="Arial" panose="020B0604020202020204" pitchFamily="34" charset="0"/>
                        </a:rPr>
                        <a:t>D. Talent Retention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92497797"/>
                  </a:ext>
                </a:extLst>
              </a:tr>
              <a:tr h="184976">
                <a:tc>
                  <a:txBody>
                    <a:bodyPr/>
                    <a:lstStyle/>
                    <a:p>
                      <a:pPr algn="l" fontAlgn="ctr"/>
                      <a:r>
                        <a:rPr lang="en-IN" sz="800" b="0" i="0" u="none" strike="noStrike" dirty="0">
                          <a:solidFill>
                            <a:srgbClr val="000000"/>
                          </a:solidFill>
                          <a:effectLst/>
                          <a:latin typeface="Arial" panose="020B0604020202020204" pitchFamily="34" charset="0"/>
                        </a:rPr>
                        <a:t>E. Severe Weather Event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989292923"/>
                  </a:ext>
                </a:extLst>
              </a:tr>
              <a:tr h="184976">
                <a:tc>
                  <a:txBody>
                    <a:bodyPr/>
                    <a:lstStyle/>
                    <a:p>
                      <a:pPr algn="l" fontAlgn="ctr"/>
                      <a:r>
                        <a:rPr lang="en-US" sz="800" b="0" i="0" u="none" strike="noStrike" dirty="0">
                          <a:solidFill>
                            <a:srgbClr val="000000"/>
                          </a:solidFill>
                          <a:effectLst/>
                          <a:latin typeface="Arial" panose="020B0604020202020204" pitchFamily="34" charset="0"/>
                        </a:rPr>
                        <a:t>F. Staff Bench Strength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918459071"/>
                  </a:ext>
                </a:extLst>
              </a:tr>
              <a:tr h="184976">
                <a:tc>
                  <a:txBody>
                    <a:bodyPr/>
                    <a:lstStyle/>
                    <a:p>
                      <a:pPr algn="l" fontAlgn="ctr"/>
                      <a:r>
                        <a:rPr lang="en-US" sz="800" b="0" i="0" u="none" strike="noStrike" dirty="0">
                          <a:solidFill>
                            <a:srgbClr val="000000"/>
                          </a:solidFill>
                          <a:effectLst/>
                          <a:latin typeface="Arial" panose="020B0604020202020204" pitchFamily="34" charset="0"/>
                        </a:rPr>
                        <a:t>G. Active Shooter / Active Threat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3732543"/>
                  </a:ext>
                </a:extLst>
              </a:tr>
              <a:tr h="184976">
                <a:tc>
                  <a:txBody>
                    <a:bodyPr/>
                    <a:lstStyle/>
                    <a:p>
                      <a:pPr algn="l" fontAlgn="ctr"/>
                      <a:r>
                        <a:rPr lang="en-IN" sz="800" b="0" i="0" u="none" strike="noStrike" dirty="0">
                          <a:solidFill>
                            <a:srgbClr val="000000"/>
                          </a:solidFill>
                          <a:effectLst/>
                          <a:latin typeface="Arial" panose="020B0604020202020204" pitchFamily="34" charset="0"/>
                        </a:rPr>
                        <a:t>H. Sustained Utility / Infrastructure Failure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820004563"/>
                  </a:ext>
                </a:extLst>
              </a:tr>
              <a:tr h="184976">
                <a:tc>
                  <a:txBody>
                    <a:bodyPr/>
                    <a:lstStyle/>
                    <a:p>
                      <a:pPr algn="l" fontAlgn="ctr"/>
                      <a:r>
                        <a:rPr lang="en-IN" sz="800" b="0" i="0" u="none" strike="noStrike" dirty="0">
                          <a:solidFill>
                            <a:srgbClr val="000000"/>
                          </a:solidFill>
                          <a:effectLst/>
                          <a:latin typeface="Arial"/>
                        </a:rPr>
                        <a:t>I. Enrollment Growth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20509328"/>
                  </a:ext>
                </a:extLst>
              </a:tr>
              <a:tr h="184976">
                <a:tc>
                  <a:txBody>
                    <a:bodyPr/>
                    <a:lstStyle/>
                    <a:p>
                      <a:pPr algn="l" fontAlgn="ctr"/>
                      <a:r>
                        <a:rPr lang="en-IN" sz="800" b="0" i="0" u="none" strike="noStrike" dirty="0">
                          <a:solidFill>
                            <a:srgbClr val="000000"/>
                          </a:solidFill>
                          <a:effectLst/>
                          <a:latin typeface="Arial" panose="020B0604020202020204" pitchFamily="34" charset="0"/>
                        </a:rPr>
                        <a:t>J. Litigation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70865894"/>
                  </a:ext>
                </a:extLst>
              </a:tr>
              <a:tr h="184976">
                <a:tc>
                  <a:txBody>
                    <a:bodyPr/>
                    <a:lstStyle/>
                    <a:p>
                      <a:pPr algn="l" fontAlgn="ctr"/>
                      <a:r>
                        <a:rPr lang="en-IN" sz="800" b="0" i="0" u="none" strike="noStrike" dirty="0">
                          <a:solidFill>
                            <a:srgbClr val="000000"/>
                          </a:solidFill>
                          <a:effectLst/>
                          <a:latin typeface="Arial"/>
                        </a:rPr>
                        <a:t>K. Strategic Initiatives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1399051"/>
                  </a:ext>
                </a:extLst>
              </a:tr>
              <a:tr h="184976">
                <a:tc>
                  <a:txBody>
                    <a:bodyPr/>
                    <a:lstStyle/>
                    <a:p>
                      <a:pPr algn="l" fontAlgn="ctr"/>
                      <a:r>
                        <a:rPr lang="en-IN" sz="800" b="0" i="0" u="none" strike="noStrike" dirty="0">
                          <a:solidFill>
                            <a:srgbClr val="000000"/>
                          </a:solidFill>
                          <a:effectLst/>
                          <a:latin typeface="Arial"/>
                        </a:rPr>
                        <a:t>L. Innovation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96983440"/>
                  </a:ext>
                </a:extLst>
              </a:tr>
              <a:tr h="184976">
                <a:tc>
                  <a:txBody>
                    <a:bodyPr/>
                    <a:lstStyle/>
                    <a:p>
                      <a:pPr algn="l" fontAlgn="ctr"/>
                      <a:r>
                        <a:rPr lang="en-IN" sz="800" b="0" i="0" u="none" strike="noStrike" dirty="0">
                          <a:solidFill>
                            <a:srgbClr val="000000"/>
                          </a:solidFill>
                          <a:effectLst/>
                          <a:latin typeface="Arial"/>
                        </a:rPr>
                        <a:t>M. Bomb Threat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9445794"/>
                  </a:ext>
                </a:extLst>
              </a:tr>
              <a:tr h="184976">
                <a:tc>
                  <a:txBody>
                    <a:bodyPr/>
                    <a:lstStyle/>
                    <a:p>
                      <a:pPr algn="l" fontAlgn="ctr"/>
                      <a:r>
                        <a:rPr lang="en-US" sz="800" b="0" i="0" u="none" strike="noStrike" dirty="0">
                          <a:solidFill>
                            <a:srgbClr val="000000"/>
                          </a:solidFill>
                          <a:effectLst/>
                          <a:latin typeface="Arial" panose="020B0604020202020204" pitchFamily="34" charset="0"/>
                        </a:rPr>
                        <a:t>N. Higher Education Industry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188899140"/>
                  </a:ext>
                </a:extLst>
              </a:tr>
              <a:tr h="184976">
                <a:tc>
                  <a:txBody>
                    <a:bodyPr/>
                    <a:lstStyle/>
                    <a:p>
                      <a:pPr algn="l" fontAlgn="ctr"/>
                      <a:r>
                        <a:rPr lang="en-US" sz="800" b="0" i="0" u="none" strike="noStrike" dirty="0">
                          <a:solidFill>
                            <a:srgbClr val="000000"/>
                          </a:solidFill>
                          <a:effectLst/>
                          <a:latin typeface="Arial"/>
                        </a:rPr>
                        <a:t>O. Sexual Assault / Stalking / Hate Crime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34546799"/>
                  </a:ext>
                </a:extLst>
              </a:tr>
              <a:tr h="184976">
                <a:tc>
                  <a:txBody>
                    <a:bodyPr/>
                    <a:lstStyle/>
                    <a:p>
                      <a:pPr algn="l" fontAlgn="ctr"/>
                      <a:r>
                        <a:rPr lang="en-IN" sz="800" b="0" i="0" u="none" strike="noStrike" dirty="0">
                          <a:solidFill>
                            <a:srgbClr val="000000"/>
                          </a:solidFill>
                          <a:effectLst/>
                          <a:latin typeface="Arial"/>
                        </a:rPr>
                        <a:t>P. Student Satisfaction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093697540"/>
                  </a:ext>
                </a:extLst>
              </a:tr>
              <a:tr h="184976">
                <a:tc>
                  <a:txBody>
                    <a:bodyPr/>
                    <a:lstStyle/>
                    <a:p>
                      <a:pPr algn="l" fontAlgn="ctr"/>
                      <a:r>
                        <a:rPr lang="en-IN" sz="800" b="0" i="0" u="none" strike="noStrike" dirty="0">
                          <a:solidFill>
                            <a:srgbClr val="000000"/>
                          </a:solidFill>
                          <a:effectLst/>
                          <a:latin typeface="Arial"/>
                        </a:rPr>
                        <a:t>Q. Fire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27075988"/>
                  </a:ext>
                </a:extLst>
              </a:tr>
              <a:tr h="184976">
                <a:tc>
                  <a:txBody>
                    <a:bodyPr/>
                    <a:lstStyle/>
                    <a:p>
                      <a:pPr algn="l" fontAlgn="ctr"/>
                      <a:r>
                        <a:rPr lang="en-IN" sz="800" b="0" i="0" u="none" strike="noStrike" dirty="0">
                          <a:solidFill>
                            <a:srgbClr val="000000"/>
                          </a:solidFill>
                          <a:effectLst/>
                          <a:latin typeface="Arial"/>
                        </a:rPr>
                        <a:t>R. Civil Unrest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241048800"/>
                  </a:ext>
                </a:extLst>
              </a:tr>
              <a:tr h="184976">
                <a:tc>
                  <a:txBody>
                    <a:bodyPr/>
                    <a:lstStyle/>
                    <a:p>
                      <a:pPr algn="l" fontAlgn="ctr"/>
                      <a:r>
                        <a:rPr lang="en-IN" sz="800" b="0" i="0" u="none" strike="noStrike" dirty="0">
                          <a:solidFill>
                            <a:srgbClr val="000000"/>
                          </a:solidFill>
                          <a:effectLst/>
                          <a:latin typeface="Arial"/>
                        </a:rPr>
                        <a:t>S. Organizational Resilience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703382315"/>
                  </a:ext>
                </a:extLst>
              </a:tr>
              <a:tr h="184976">
                <a:tc>
                  <a:txBody>
                    <a:bodyPr/>
                    <a:lstStyle/>
                    <a:p>
                      <a:pPr algn="l" fontAlgn="ctr"/>
                      <a:r>
                        <a:rPr lang="en-IN" sz="800" b="0" i="0" u="none" strike="noStrike" dirty="0">
                          <a:solidFill>
                            <a:srgbClr val="000000"/>
                          </a:solidFill>
                          <a:effectLst/>
                          <a:latin typeface="Arial"/>
                        </a:rPr>
                        <a:t>T. Food Contamination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073156433"/>
                  </a:ext>
                </a:extLst>
              </a:tr>
              <a:tr h="184976">
                <a:tc>
                  <a:txBody>
                    <a:bodyPr/>
                    <a:lstStyle/>
                    <a:p>
                      <a:pPr algn="l" fontAlgn="ctr"/>
                      <a:r>
                        <a:rPr lang="en-IN" sz="800" b="0" i="0" u="none" strike="noStrike" dirty="0">
                          <a:solidFill>
                            <a:srgbClr val="000000"/>
                          </a:solidFill>
                          <a:effectLst/>
                          <a:latin typeface="Arial"/>
                        </a:rPr>
                        <a:t>U. Hazmat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71242518"/>
                  </a:ext>
                </a:extLst>
              </a:tr>
              <a:tr h="184976">
                <a:tc>
                  <a:txBody>
                    <a:bodyPr/>
                    <a:lstStyle/>
                    <a:p>
                      <a:pPr algn="l" fontAlgn="ctr"/>
                      <a:r>
                        <a:rPr lang="en-US" sz="800" b="0" i="0" u="none" strike="noStrike" dirty="0">
                          <a:solidFill>
                            <a:srgbClr val="000000"/>
                          </a:solidFill>
                          <a:effectLst/>
                          <a:latin typeface="Arial"/>
                        </a:rPr>
                        <a:t>V. Diversity Equity and Inclusion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999612871"/>
                  </a:ext>
                </a:extLst>
              </a:tr>
              <a:tr h="184976">
                <a:tc>
                  <a:txBody>
                    <a:bodyPr/>
                    <a:lstStyle/>
                    <a:p>
                      <a:pPr algn="l" fontAlgn="ctr"/>
                      <a:r>
                        <a:rPr lang="en-IN" sz="800" b="0" i="0" u="none" strike="noStrike" dirty="0">
                          <a:solidFill>
                            <a:srgbClr val="000000"/>
                          </a:solidFill>
                          <a:effectLst/>
                          <a:latin typeface="Arial"/>
                        </a:rPr>
                        <a:t>W. Competitor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85568215"/>
                  </a:ext>
                </a:extLst>
              </a:tr>
              <a:tr h="184976">
                <a:tc>
                  <a:txBody>
                    <a:bodyPr/>
                    <a:lstStyle/>
                    <a:p>
                      <a:pPr algn="l" fontAlgn="ctr"/>
                      <a:r>
                        <a:rPr lang="en-IN" sz="800" b="0" i="0" u="none" strike="noStrike" dirty="0">
                          <a:solidFill>
                            <a:srgbClr val="000000"/>
                          </a:solidFill>
                          <a:effectLst/>
                          <a:latin typeface="Arial" panose="020B0604020202020204" pitchFamily="34" charset="0"/>
                        </a:rPr>
                        <a:t>X. Death on Campus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680327091"/>
                  </a:ext>
                </a:extLst>
              </a:tr>
              <a:tr h="184976">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val="3763520418"/>
                  </a:ext>
                </a:extLst>
              </a:tr>
              <a:tr h="184976">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a:noFill/>
                    </a:lnL>
                    <a:lnR>
                      <a:noFill/>
                    </a:lnR>
                    <a:lnT>
                      <a:noFill/>
                    </a:lnT>
                    <a:lnB>
                      <a:noFill/>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val="4008262002"/>
                  </a:ext>
                </a:extLst>
              </a:tr>
              <a:tr h="184976">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a:noFill/>
                    </a:lnL>
                    <a:lnR>
                      <a:noFill/>
                    </a:lnR>
                    <a:lnT>
                      <a:noFill/>
                    </a:lnT>
                    <a:lnB>
                      <a:noFill/>
                    </a:lnB>
                  </a:tcPr>
                </a:tc>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val="2905524571"/>
                  </a:ext>
                </a:extLst>
              </a:tr>
              <a:tr h="184976">
                <a:tc>
                  <a:txBody>
                    <a:bodyPr/>
                    <a:lstStyle/>
                    <a:p>
                      <a:pPr algn="l" fontAlgn="ctr"/>
                      <a:endParaRPr lang="en-IN" sz="800" b="0" i="0" u="none" strike="noStrike">
                        <a:solidFill>
                          <a:srgbClr val="000000"/>
                        </a:solidFill>
                        <a:effectLst/>
                        <a:latin typeface="Arial" panose="020B0604020202020204" pitchFamily="34" charset="0"/>
                      </a:endParaRPr>
                    </a:p>
                  </a:txBody>
                  <a:tcPr marL="0" marR="0" marT="0" marB="0" anchor="ctr">
                    <a:lnL>
                      <a:noFill/>
                    </a:lnL>
                    <a:lnR>
                      <a:noFill/>
                    </a:lnR>
                    <a:lnT>
                      <a:noFill/>
                    </a:lnT>
                    <a:lnB>
                      <a:noFill/>
                    </a:lnB>
                  </a:tcPr>
                </a:tc>
                <a:tc>
                  <a:txBody>
                    <a:bodyPr/>
                    <a:lstStyle/>
                    <a:p>
                      <a:pPr algn="l" fontAlgn="ctr"/>
                      <a:endParaRPr lang="en-IN" sz="800" b="0" i="0" u="none" strike="noStrike" dirty="0">
                        <a:solidFill>
                          <a:srgbClr val="000000"/>
                        </a:solidFill>
                        <a:effectLst/>
                        <a:latin typeface="Arial" panose="020B060402020202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val="3189505899"/>
                  </a:ext>
                </a:extLst>
              </a:tr>
            </a:tbl>
          </a:graphicData>
        </a:graphic>
      </p:graphicFrame>
      <p:graphicFrame>
        <p:nvGraphicFramePr>
          <p:cNvPr id="3" name="Chart 2">
            <a:extLst>
              <a:ext uri="{FF2B5EF4-FFF2-40B4-BE49-F238E27FC236}">
                <a16:creationId xmlns:a16="http://schemas.microsoft.com/office/drawing/2014/main" id="{00000000-0008-0000-0A00-000005000000}"/>
              </a:ext>
            </a:extLst>
          </p:cNvPr>
          <p:cNvGraphicFramePr>
            <a:graphicFrameLocks/>
          </p:cNvGraphicFramePr>
          <p:nvPr/>
        </p:nvGraphicFramePr>
        <p:xfrm>
          <a:off x="458262" y="1872593"/>
          <a:ext cx="7115282" cy="4293263"/>
        </p:xfrm>
        <a:graphic>
          <a:graphicData uri="http://schemas.openxmlformats.org/drawingml/2006/chart">
            <c:chart xmlns:c="http://schemas.openxmlformats.org/drawingml/2006/chart" xmlns:r="http://schemas.openxmlformats.org/officeDocument/2006/relationships" r:id="rId3"/>
          </a:graphicData>
        </a:graphic>
      </p:graphicFrame>
      <p:sp>
        <p:nvSpPr>
          <p:cNvPr id="20481" name="Title 1"/>
          <p:cNvSpPr>
            <a:spLocks noGrp="1"/>
          </p:cNvSpPr>
          <p:nvPr>
            <p:ph type="title"/>
          </p:nvPr>
        </p:nvSpPr>
        <p:spPr>
          <a:xfrm>
            <a:off x="460375" y="228600"/>
            <a:ext cx="11149285" cy="584647"/>
          </a:xfrm>
          <a:noFill/>
          <a:ln w="9525" algn="ctr">
            <a:noFill/>
            <a:miter lim="800000"/>
            <a:headEnd/>
            <a:tailEnd/>
          </a:ln>
        </p:spPr>
        <p:txBody>
          <a:bodyPr vert="horz" wrap="square" lIns="0" tIns="91440" rIns="0" bIns="0" numCol="1" anchor="t" anchorCtr="0" compatLnSpc="1">
            <a:prstTxWarp prst="textNoShape">
              <a:avLst/>
            </a:prstTxWarp>
            <a:spAutoFit/>
          </a:bodyPr>
          <a:lstStyle/>
          <a:p>
            <a:pPr fontAlgn="base"/>
            <a:r>
              <a:rPr lang="en-US" dirty="0"/>
              <a:t>Risk </a:t>
            </a:r>
            <a:r>
              <a:rPr lang="en-US"/>
              <a:t>Heat Map</a:t>
            </a:r>
            <a:endParaRPr lang="en-US" dirty="0"/>
          </a:p>
        </p:txBody>
      </p:sp>
      <p:sp>
        <p:nvSpPr>
          <p:cNvPr id="8" name="TextBox 30"/>
          <p:cNvSpPr txBox="1"/>
          <p:nvPr/>
        </p:nvSpPr>
        <p:spPr>
          <a:xfrm>
            <a:off x="460374" y="6060946"/>
            <a:ext cx="1432192" cy="276999"/>
          </a:xfrm>
          <a:prstGeom prst="rect">
            <a:avLst/>
          </a:prstGeom>
          <a:noFill/>
        </p:spPr>
        <p:txBody>
          <a:bodyPr wrap="square" rtlCol="0">
            <a:spAutoFit/>
          </a:bodyPr>
          <a:lstStyle/>
          <a:p>
            <a:pPr algn="l"/>
            <a:r>
              <a:rPr lang="en-US" sz="1200"/>
              <a:t>n=45</a:t>
            </a:r>
            <a:endParaRPr lang="en-US" sz="1200" dirty="0"/>
          </a:p>
        </p:txBody>
      </p:sp>
      <p:sp>
        <p:nvSpPr>
          <p:cNvPr id="29" name="Text Placeholder 2"/>
          <p:cNvSpPr txBox="1">
            <a:spLocks/>
          </p:cNvSpPr>
          <p:nvPr/>
        </p:nvSpPr>
        <p:spPr bwMode="gray">
          <a:xfrm>
            <a:off x="460374" y="977942"/>
            <a:ext cx="6071055" cy="128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228600" indent="-228600" algn="l" rtl="0" eaLnBrk="0" fontAlgn="base" hangingPunct="0">
              <a:spcBef>
                <a:spcPct val="0"/>
              </a:spcBef>
              <a:spcAft>
                <a:spcPts val="1200"/>
              </a:spcAft>
              <a:buClr>
                <a:srgbClr val="00529B"/>
              </a:buClr>
              <a:buSzPct val="90000"/>
              <a:buFont typeface="Wingdings" charset="2"/>
              <a:buChar char="§"/>
              <a:defRPr sz="2000">
                <a:solidFill>
                  <a:schemeClr val="tx1"/>
                </a:solidFill>
                <a:latin typeface="+mn-lt"/>
                <a:ea typeface="ＭＳ Ｐゴシック" charset="0"/>
                <a:cs typeface="ＭＳ Ｐゴシック" charset="0"/>
              </a:defRPr>
            </a:lvl1pPr>
            <a:lvl2pPr marL="457200" indent="-223838" algn="l" rtl="0" eaLnBrk="0" fontAlgn="base" hangingPunct="0">
              <a:spcBef>
                <a:spcPct val="0"/>
              </a:spcBef>
              <a:spcAft>
                <a:spcPts val="1200"/>
              </a:spcAft>
              <a:buSzPct val="90000"/>
              <a:buFont typeface="Wingdings" charset="2"/>
              <a:buChar char="§"/>
              <a:defRPr sz="2000">
                <a:solidFill>
                  <a:schemeClr val="tx1"/>
                </a:solidFill>
                <a:latin typeface="+mn-lt"/>
                <a:ea typeface="ＭＳ Ｐゴシック" charset="0"/>
                <a:cs typeface="+mn-cs"/>
              </a:defRPr>
            </a:lvl2pPr>
            <a:lvl3pPr marL="690563" indent="-233363" algn="l" rtl="0" eaLnBrk="0" fontAlgn="base" hangingPunct="0">
              <a:spcBef>
                <a:spcPct val="0"/>
              </a:spcBef>
              <a:spcAft>
                <a:spcPts val="1200"/>
              </a:spcAft>
              <a:buClr>
                <a:schemeClr val="tx1"/>
              </a:buClr>
              <a:buSzPct val="90000"/>
              <a:buFont typeface="Arial" panose="020B0604020202020204" pitchFamily="34" charset="0"/>
              <a:buChar char="–"/>
              <a:defRPr sz="2000">
                <a:solidFill>
                  <a:schemeClr val="tx1"/>
                </a:solidFill>
                <a:latin typeface="+mn-lt"/>
                <a:ea typeface="ＭＳ Ｐゴシック" charset="0"/>
                <a:cs typeface="+mn-cs"/>
              </a:defRPr>
            </a:lvl3pPr>
            <a:lvl4pPr marL="1146175" indent="-109538" algn="l" rtl="0" eaLnBrk="0" fontAlgn="base" hangingPunct="0">
              <a:spcBef>
                <a:spcPct val="0"/>
              </a:spcBef>
              <a:spcAft>
                <a:spcPts val="1200"/>
              </a:spcAft>
              <a:buClr>
                <a:schemeClr val="tx1"/>
              </a:buClr>
              <a:buFont typeface="Arial" charset="0"/>
              <a:buChar char="-"/>
              <a:defRPr sz="1400">
                <a:solidFill>
                  <a:schemeClr val="tx1"/>
                </a:solidFill>
                <a:latin typeface="+mn-lt"/>
                <a:ea typeface="ＭＳ Ｐゴシック" charset="0"/>
                <a:cs typeface="+mn-cs"/>
              </a:defRPr>
            </a:lvl4pPr>
            <a:lvl5pPr marL="1430338" indent="-106363" algn="l" rtl="0" eaLnBrk="0" fontAlgn="base" hangingPunct="0">
              <a:spcBef>
                <a:spcPct val="0"/>
              </a:spcBef>
              <a:spcAft>
                <a:spcPts val="800"/>
              </a:spcAft>
              <a:buClr>
                <a:schemeClr val="tx1"/>
              </a:buClr>
              <a:buFont typeface="Times" charset="0"/>
              <a:buChar char="•"/>
              <a:defRPr sz="1200">
                <a:solidFill>
                  <a:schemeClr val="tx1"/>
                </a:solidFill>
                <a:latin typeface="+mn-lt"/>
                <a:ea typeface="ＭＳ Ｐゴシック" charset="0"/>
                <a:cs typeface="+mn-cs"/>
              </a:defRPr>
            </a:lvl5pPr>
            <a:lvl6pPr marL="19542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6pPr>
            <a:lvl7pPr marL="24114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7pPr>
            <a:lvl8pPr marL="28686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8pPr>
            <a:lvl9pPr marL="3325813" indent="-173038" algn="l" rtl="0" eaLnBrk="1" fontAlgn="base" hangingPunct="1">
              <a:lnSpc>
                <a:spcPct val="90000"/>
              </a:lnSpc>
              <a:spcBef>
                <a:spcPct val="30000"/>
              </a:spcBef>
              <a:spcAft>
                <a:spcPct val="10000"/>
              </a:spcAft>
              <a:buClr>
                <a:schemeClr val="tx1"/>
              </a:buClr>
              <a:buFont typeface="Times" pitchFamily="18" charset="0"/>
              <a:buChar char="•"/>
              <a:defRPr sz="2000">
                <a:solidFill>
                  <a:schemeClr val="tx1"/>
                </a:solidFill>
                <a:latin typeface="+mn-lt"/>
                <a:ea typeface="+mn-ea"/>
                <a:cs typeface="+mn-cs"/>
              </a:defRPr>
            </a:lvl9pPr>
          </a:lstStyle>
          <a:p>
            <a:pPr marL="0" indent="0">
              <a:buNone/>
            </a:pPr>
            <a:r>
              <a:rPr lang="en-US" sz="1600" b="1" kern="0">
                <a:solidFill>
                  <a:srgbClr val="002856"/>
                </a:solidFill>
                <a:ea typeface="Arial Black" charset="0"/>
                <a:cs typeface="Arial Black" charset="0"/>
              </a:rPr>
              <a:t>Average Impact and Likelihood Scores</a:t>
            </a:r>
          </a:p>
        </p:txBody>
      </p:sp>
      <p:grpSp>
        <p:nvGrpSpPr>
          <p:cNvPr id="127" name="Group 126"/>
          <p:cNvGrpSpPr/>
          <p:nvPr/>
        </p:nvGrpSpPr>
        <p:grpSpPr>
          <a:xfrm>
            <a:off x="489491" y="1196391"/>
            <a:ext cx="5603577" cy="274050"/>
            <a:chOff x="251574" y="5679912"/>
            <a:chExt cx="5603577" cy="274050"/>
          </a:xfrm>
        </p:grpSpPr>
        <p:sp>
          <p:nvSpPr>
            <p:cNvPr id="128" name="Risk_ties_textbox"/>
            <p:cNvSpPr>
              <a:spLocks noChangeArrowheads="1"/>
            </p:cNvSpPr>
            <p:nvPr/>
          </p:nvSpPr>
          <p:spPr bwMode="auto">
            <a:xfrm>
              <a:off x="251574" y="5679912"/>
              <a:ext cx="5603577" cy="274050"/>
            </a:xfrm>
            <a:prstGeom prst="rect">
              <a:avLst/>
            </a:prstGeom>
            <a:noFill/>
            <a:ln w="12700" algn="ctr">
              <a:noFill/>
              <a:miter lim="800000"/>
              <a:headEnd/>
              <a:tailEnd type="none" w="sm" len="sm"/>
            </a:ln>
          </p:spPr>
          <p:txBody>
            <a:bodyPr wrap="square" lIns="90000" tIns="46800" rIns="90000" bIns="46800" anchor="ctr">
              <a:spAutoFit/>
            </a:bodyPr>
            <a:lstStyle/>
            <a:p>
              <a:pPr>
                <a:lnSpc>
                  <a:spcPts val="1400"/>
                </a:lnSpc>
                <a:defRPr/>
              </a:pPr>
              <a:r>
                <a:rPr lang="en-US" sz="1000" dirty="0">
                  <a:latin typeface="Arial" panose="020B0604020202020204" pitchFamily="34" charset="0"/>
                  <a:ea typeface="ＭＳ Ｐゴシック"/>
                  <a:cs typeface="Arial" panose="020B0604020202020204" pitchFamily="34" charset="0"/>
                </a:rPr>
                <a:t>   Average impact (vertical) and likelihood (horizontal) score for all risks.</a:t>
              </a:r>
            </a:p>
          </p:txBody>
        </p:sp>
        <p:cxnSp>
          <p:nvCxnSpPr>
            <p:cNvPr id="129" name="Straight Connector 128"/>
            <p:cNvCxnSpPr/>
            <p:nvPr/>
          </p:nvCxnSpPr>
          <p:spPr>
            <a:xfrm>
              <a:off x="251574" y="5800749"/>
              <a:ext cx="137160" cy="0"/>
            </a:xfrm>
            <a:prstGeom prst="line">
              <a:avLst/>
            </a:prstGeom>
            <a:ln>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grpSp>
      <p:cxnSp>
        <p:nvCxnSpPr>
          <p:cNvPr id="5" name="Straight Connector 4">
            <a:extLst>
              <a:ext uri="{FF2B5EF4-FFF2-40B4-BE49-F238E27FC236}">
                <a16:creationId xmlns:a16="http://schemas.microsoft.com/office/drawing/2014/main" id="{483405D6-858D-4422-B31A-F88B1776ECEB}"/>
              </a:ext>
            </a:extLst>
          </p:cNvPr>
          <p:cNvCxnSpPr/>
          <p:nvPr/>
        </p:nvCxnSpPr>
        <p:spPr>
          <a:xfrm>
            <a:off x="5360565" y="1872593"/>
            <a:ext cx="0" cy="3538306"/>
          </a:xfrm>
          <a:prstGeom prst="line">
            <a:avLst/>
          </a:prstGeom>
          <a:ln w="12700">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AB66037-35D1-438F-8800-5EBC0032B65F}"/>
              </a:ext>
            </a:extLst>
          </p:cNvPr>
          <p:cNvCxnSpPr/>
          <p:nvPr/>
        </p:nvCxnSpPr>
        <p:spPr>
          <a:xfrm>
            <a:off x="830744" y="3154261"/>
            <a:ext cx="6442745" cy="0"/>
          </a:xfrm>
          <a:prstGeom prst="line">
            <a:avLst/>
          </a:prstGeom>
          <a:ln w="12700">
            <a:solidFill>
              <a:srgbClr val="F5AB2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3177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2"/>
          <p:cNvSpPr>
            <a:spLocks noGrp="1"/>
          </p:cNvSpPr>
          <p:nvPr>
            <p:ph type="title"/>
          </p:nvPr>
        </p:nvSpPr>
        <p:spPr>
          <a:xfrm>
            <a:off x="460375" y="228600"/>
            <a:ext cx="11272838" cy="535531"/>
          </a:xfrm>
        </p:spPr>
        <p:txBody>
          <a:bodyPr/>
          <a:lstStyle/>
          <a:p>
            <a:r>
              <a:rPr lang="en-US"/>
              <a:t>Risk Response Planning Dashboard</a:t>
            </a:r>
          </a:p>
        </p:txBody>
      </p:sp>
      <p:graphicFrame>
        <p:nvGraphicFramePr>
          <p:cNvPr id="13" name="Table 12"/>
          <p:cNvGraphicFramePr>
            <a:graphicFrameLocks noGrp="1"/>
          </p:cNvGraphicFramePr>
          <p:nvPr>
            <p:extLst>
              <p:ext uri="{D42A27DB-BD31-4B8C-83A1-F6EECF244321}">
                <p14:modId xmlns:p14="http://schemas.microsoft.com/office/powerpoint/2010/main" val="3811595846"/>
              </p:ext>
            </p:extLst>
          </p:nvPr>
        </p:nvGraphicFramePr>
        <p:xfrm>
          <a:off x="457253" y="936594"/>
          <a:ext cx="11275961" cy="4587324"/>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a:solidFill>
                            <a:schemeClr val="bg1"/>
                          </a:solidFill>
                          <a:latin typeface="Arial" panose="020B0604020202020204" pitchFamily="34" charset="0"/>
                          <a:ea typeface="Calibri"/>
                          <a:cs typeface="Arial" panose="020B0604020202020204" pitchFamily="34" charset="0"/>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a:solidFill>
                            <a:schemeClr val="bg1"/>
                          </a:solidFill>
                          <a:latin typeface="Arial" panose="020B0604020202020204" pitchFamily="34" charset="0"/>
                          <a:ea typeface="Calibri"/>
                          <a:cs typeface="Arial" panose="020B0604020202020204" pitchFamily="34" charset="0"/>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a:latin typeface="Arial" panose="020B0604020202020204" pitchFamily="34" charset="0"/>
                          <a:ea typeface="Calibri"/>
                          <a:cs typeface="Arial" panose="020B0604020202020204" pitchFamily="34" charset="0"/>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a:latin typeface="Arial" panose="020B0604020202020204" pitchFamily="34" charset="0"/>
                          <a:ea typeface="Calibri"/>
                          <a:cs typeface="Arial" panose="020B0604020202020204" pitchFamily="34" charset="0"/>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a:latin typeface="Arial" panose="020B0604020202020204" pitchFamily="34" charset="0"/>
                          <a:ea typeface="Calibri"/>
                          <a:cs typeface="Arial" panose="020B0604020202020204" pitchFamily="34" charset="0"/>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a:latin typeface="Arial" panose="020B0604020202020204" pitchFamily="34" charset="0"/>
                          <a:ea typeface="Calibri"/>
                          <a:cs typeface="Arial" panose="020B0604020202020204" pitchFamily="34" charset="0"/>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a:latin typeface="Arial" panose="020B0604020202020204" pitchFamily="34" charset="0"/>
                          <a:ea typeface="Calibri"/>
                          <a:cs typeface="Arial" panose="020B0604020202020204" pitchFamily="34" charset="0"/>
                        </a:rPr>
                        <a:t>Current </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a:latin typeface="Arial" panose="020B0604020202020204" pitchFamily="34" charset="0"/>
                          <a:ea typeface="Calibri"/>
                          <a:cs typeface="Arial" panose="020B0604020202020204" pitchFamily="34" charset="0"/>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600" b="0">
                          <a:latin typeface="Arial" panose="020B0604020202020204" pitchFamily="34" charset="0"/>
                          <a:ea typeface="Calibri"/>
                          <a:cs typeface="Arial" panose="020B0604020202020204" pitchFamily="34" charset="0"/>
                        </a:rPr>
                        <a:t>1</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baseline="0">
                          <a:solidFill>
                            <a:schemeClr val="tx1"/>
                          </a:solidFill>
                          <a:latin typeface="Arial" panose="020B0604020202020204" pitchFamily="34" charset="0"/>
                          <a:ea typeface="Calibri"/>
                          <a:cs typeface="Arial" panose="020B0604020202020204" pitchFamily="34" charset="0"/>
                        </a:rPr>
                        <a:t>[Risk Name – Risk Definition]</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endParaRPr lang="en-GB" sz="1000">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en-GB" sz="1000">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663" indent="0"/>
                      <a:r>
                        <a:rPr lang="en-US" sz="1100" b="1" i="0" kern="1200" baseline="0">
                          <a:solidFill>
                            <a:schemeClr val="tx1"/>
                          </a:solidFill>
                          <a:latin typeface="Arial" panose="020B0604020202020204" pitchFamily="34" charset="0"/>
                          <a:ea typeface="Calibri"/>
                          <a:cs typeface="Arial" panose="020B0604020202020204" pitchFamily="34" charset="0"/>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a:solidFill>
                            <a:schemeClr val="tx1"/>
                          </a:solidFill>
                          <a:latin typeface="Arial" panose="020B0604020202020204" pitchFamily="34" charset="0"/>
                          <a:ea typeface="Calibri"/>
                          <a:cs typeface="Arial" panose="020B0604020202020204" pitchFamily="34" charset="0"/>
                        </a:rPr>
                        <a:t>Is it enough?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indent="0"/>
                      <a:r>
                        <a:rPr lang="en-US" sz="1100" b="1" i="0" kern="1200" baseline="0">
                          <a:solidFill>
                            <a:schemeClr val="tx1"/>
                          </a:solidFill>
                          <a:latin typeface="Arial" panose="020B0604020202020204" pitchFamily="34" charset="0"/>
                          <a:ea typeface="Calibri"/>
                          <a:cs typeface="Arial" panose="020B0604020202020204" pitchFamily="34" charset="0"/>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1667321">
                <a:tc gridSpan="2">
                  <a:txBody>
                    <a:bodyPr/>
                    <a:lstStyle/>
                    <a:p>
                      <a:pPr marL="265113" indent="-171450" algn="l" defTabSz="914400" rtl="0" eaLnBrk="1" latinLnBrk="0" hangingPunct="1">
                        <a:spcAft>
                          <a:spcPts val="300"/>
                        </a:spcAft>
                        <a:buFont typeface="Wingdings" panose="05000000000000000000" pitchFamily="2" charset="2"/>
                        <a:buChar char="§"/>
                      </a:pPr>
                      <a:r>
                        <a:rPr lang="en-US" sz="1000" i="0" kern="1200" baseline="0">
                          <a:solidFill>
                            <a:schemeClr val="tx1"/>
                          </a:solidFill>
                          <a:latin typeface="Arial" panose="020B0604020202020204" pitchFamily="34" charset="0"/>
                          <a:ea typeface="Calibri"/>
                          <a:cs typeface="Arial" panose="020B0604020202020204" pitchFamily="34" charset="0"/>
                        </a:rPr>
                        <a:t>Risk Mitigation #1</a:t>
                      </a: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000" i="0" kern="1200" baseline="0">
                        <a:solidFill>
                          <a:schemeClr val="tx1"/>
                        </a:solidFill>
                        <a:latin typeface="Arial" panose="020B0604020202020204" pitchFamily="34" charset="0"/>
                        <a:ea typeface="Calibri"/>
                        <a:cs typeface="Arial" panose="020B0604020202020204" pitchFamily="34" charset="0"/>
                      </a:endParaRP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lang="en-US" sz="1000" i="0" kern="1200" baseline="0">
                          <a:solidFill>
                            <a:schemeClr val="tx1"/>
                          </a:solidFill>
                          <a:latin typeface="Arial" panose="020B0604020202020204" pitchFamily="34" charset="0"/>
                          <a:ea typeface="Calibri"/>
                          <a:cs typeface="Arial" panose="020B0604020202020204" pitchFamily="34" charset="0"/>
                        </a:rPr>
                        <a:t>Risk Mitigation #2 </a:t>
                      </a: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000" i="0" kern="1200" baseline="0">
                        <a:solidFill>
                          <a:schemeClr val="tx1"/>
                        </a:solidFill>
                        <a:latin typeface="Arial" panose="020B0604020202020204" pitchFamily="34" charset="0"/>
                        <a:ea typeface="Calibri"/>
                        <a:cs typeface="Arial" panose="020B0604020202020204" pitchFamily="34" charset="0"/>
                      </a:endParaRP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lang="en-US" sz="1000" i="0" kern="1200" baseline="0">
                          <a:solidFill>
                            <a:schemeClr val="tx1"/>
                          </a:solidFill>
                          <a:latin typeface="Arial" panose="020B0604020202020204" pitchFamily="34" charset="0"/>
                          <a:ea typeface="Calibri"/>
                          <a:cs typeface="Arial" panose="020B0604020202020204" pitchFamily="34" charset="0"/>
                        </a:rPr>
                        <a:t>Risk Mitigation #3 </a:t>
                      </a:r>
                    </a:p>
                    <a:p>
                      <a:pPr marL="93663" indent="0" algn="l" defTabSz="914400" rtl="0" eaLnBrk="1" latinLnBrk="0" hangingPunct="1">
                        <a:spcAft>
                          <a:spcPts val="300"/>
                        </a:spcAft>
                        <a:buFont typeface="Wingdings" panose="05000000000000000000" pitchFamily="2" charset="2"/>
                        <a:buNone/>
                      </a:pPr>
                      <a:endParaRPr lang="en-US" sz="1000" i="0" kern="1200" baseline="0">
                        <a:solidFill>
                          <a:schemeClr val="tx1"/>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GB">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5113" indent="-171450" algn="l" defTabSz="914400" rtl="0" eaLnBrk="1" latinLnBrk="0" hangingPunct="1">
                        <a:spcAft>
                          <a:spcPts val="300"/>
                        </a:spcAft>
                        <a:buFont typeface="Wingdings" panose="05000000000000000000" pitchFamily="2" charset="2"/>
                        <a:buChar char="§"/>
                      </a:pPr>
                      <a:endParaRPr lang="en-US" sz="1000" i="0" kern="1200" baseline="0">
                        <a:solidFill>
                          <a:schemeClr val="tx1"/>
                        </a:solidFill>
                        <a:latin typeface="Arial" panose="020B0604020202020204" pitchFamily="34" charset="0"/>
                        <a:ea typeface="Calibri"/>
                        <a:cs typeface="Arial" panose="020B0604020202020204" pitchFamily="34" charset="0"/>
                      </a:endParaRPr>
                    </a:p>
                    <a:p>
                      <a:pPr marL="265113" indent="-171450" algn="l" defTabSz="914400" rtl="0" eaLnBrk="1" latinLnBrk="0" hangingPunct="1">
                        <a:spcAft>
                          <a:spcPts val="300"/>
                        </a:spcAft>
                        <a:buFont typeface="Wingdings" panose="05000000000000000000" pitchFamily="2" charset="2"/>
                        <a:buChar char="§"/>
                      </a:pPr>
                      <a:r>
                        <a:rPr lang="en-US" sz="1000" i="0" kern="1200" baseline="0">
                          <a:solidFill>
                            <a:schemeClr val="tx1"/>
                          </a:solidFill>
                          <a:latin typeface="Arial" panose="020B0604020202020204" pitchFamily="34" charset="0"/>
                          <a:ea typeface="Calibri"/>
                          <a:cs typeface="Arial" panose="020B0604020202020204" pitchFamily="34" charset="0"/>
                        </a:rPr>
                        <a:t>Risk Mitigation #1</a:t>
                      </a: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000" i="0" kern="1200" baseline="0">
                        <a:solidFill>
                          <a:schemeClr val="tx1"/>
                        </a:solidFill>
                        <a:latin typeface="Arial" panose="020B0604020202020204" pitchFamily="34" charset="0"/>
                        <a:ea typeface="Calibri"/>
                        <a:cs typeface="Arial" panose="020B0604020202020204" pitchFamily="34" charset="0"/>
                      </a:endParaRP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lang="en-US" sz="1000" i="0" kern="1200" baseline="0">
                          <a:solidFill>
                            <a:schemeClr val="tx1"/>
                          </a:solidFill>
                          <a:latin typeface="Arial" panose="020B0604020202020204" pitchFamily="34" charset="0"/>
                          <a:ea typeface="Calibri"/>
                          <a:cs typeface="Arial" panose="020B0604020202020204" pitchFamily="34" charset="0"/>
                        </a:rPr>
                        <a:t>Risk Mitigation #2 </a:t>
                      </a: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000" i="0" kern="1200" baseline="0">
                        <a:solidFill>
                          <a:schemeClr val="tx1"/>
                        </a:solidFill>
                        <a:latin typeface="Arial" panose="020B0604020202020204" pitchFamily="34" charset="0"/>
                        <a:ea typeface="Calibri"/>
                        <a:cs typeface="Arial" panose="020B0604020202020204" pitchFamily="34" charset="0"/>
                      </a:endParaRPr>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lang="en-US" sz="1000" i="0" kern="1200" baseline="0">
                          <a:solidFill>
                            <a:schemeClr val="tx1"/>
                          </a:solidFill>
                          <a:latin typeface="Arial" panose="020B0604020202020204" pitchFamily="34" charset="0"/>
                          <a:ea typeface="Calibri"/>
                          <a:cs typeface="Arial" panose="020B0604020202020204" pitchFamily="34" charset="0"/>
                        </a:rPr>
                        <a:t>Risk Mitigation #3 </a:t>
                      </a:r>
                    </a:p>
                    <a:p>
                      <a:pPr marL="93663" indent="0" algn="l" defTabSz="914400" rtl="0" eaLnBrk="1" latinLnBrk="0" hangingPunct="1">
                        <a:spcAft>
                          <a:spcPts val="300"/>
                        </a:spcAft>
                        <a:buFont typeface="Wingdings" panose="05000000000000000000" pitchFamily="2" charset="2"/>
                        <a:buNone/>
                      </a:pPr>
                      <a:endParaRPr lang="en-US" sz="1000" i="0" kern="1200" baseline="0">
                        <a:solidFill>
                          <a:schemeClr val="tx1"/>
                        </a:solidFill>
                        <a:latin typeface="Arial" panose="020B0604020202020204" pitchFamily="34" charset="0"/>
                        <a:ea typeface="Calibri"/>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663" indent="0" algn="l">
                        <a:lnSpc>
                          <a:spcPct val="115000"/>
                        </a:lnSpc>
                        <a:spcAft>
                          <a:spcPts val="0"/>
                        </a:spcAft>
                      </a:pPr>
                      <a:r>
                        <a:rPr lang="en-GB" sz="1100" b="1" i="0" kern="1200" baseline="0">
                          <a:solidFill>
                            <a:schemeClr val="tx1"/>
                          </a:solidFill>
                          <a:latin typeface="Arial" panose="020B0604020202020204" pitchFamily="34" charset="0"/>
                          <a:ea typeface="Calibri"/>
                          <a:cs typeface="Arial" panose="020B0604020202020204" pitchFamily="34" charset="0"/>
                        </a:rPr>
                        <a:t>Performance Tracking / Mitigation Progress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a:solidFill>
                            <a:schemeClr val="tx1"/>
                          </a:solidFill>
                          <a:latin typeface="Arial" panose="020B0604020202020204" pitchFamily="34" charset="0"/>
                          <a:ea typeface="Calibri"/>
                          <a:cs typeface="Arial" panose="020B0604020202020204" pitchFamily="34" charset="0"/>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a:solidFill>
                            <a:schemeClr val="tx1"/>
                          </a:solidFill>
                          <a:latin typeface="Arial" panose="020B0604020202020204" pitchFamily="34" charset="0"/>
                          <a:ea typeface="Calibri"/>
                          <a:cs typeface="Arial" panose="020B0604020202020204" pitchFamily="34" charset="0"/>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Measure #1</a:t>
                      </a:r>
                    </a:p>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Measure #2 </a:t>
                      </a:r>
                    </a:p>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Process #1</a:t>
                      </a:r>
                    </a:p>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Process #2</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GB" sz="1200">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Factor #1</a:t>
                      </a:r>
                    </a:p>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Factor #2</a:t>
                      </a:r>
                    </a:p>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Factor #3</a:t>
                      </a:r>
                    </a:p>
                    <a:p>
                      <a:pPr marL="265113"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Factor #4</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2" name="TextBox 1"/>
          <p:cNvSpPr txBox="1"/>
          <p:nvPr/>
        </p:nvSpPr>
        <p:spPr>
          <a:xfrm>
            <a:off x="6820301" y="1472624"/>
            <a:ext cx="1109047" cy="400110"/>
          </a:xfrm>
          <a:prstGeom prst="rect">
            <a:avLst/>
          </a:prstGeom>
          <a:noFill/>
          <a:ln>
            <a:solidFill>
              <a:srgbClr val="009AD7"/>
            </a:solidFill>
          </a:ln>
        </p:spPr>
        <p:txBody>
          <a:bodyPr wrap="square" rtlCol="0">
            <a:spAutoFit/>
          </a:bodyPr>
          <a:lstStyle/>
          <a:p>
            <a:pPr algn="ctr"/>
            <a:r>
              <a:rPr lang="en-GB" sz="1000" i="1"/>
              <a:t>Normally RMC but clarify.</a:t>
            </a:r>
          </a:p>
        </p:txBody>
      </p:sp>
      <p:sp>
        <p:nvSpPr>
          <p:cNvPr id="8" name="TextBox 7"/>
          <p:cNvSpPr txBox="1"/>
          <p:nvPr/>
        </p:nvSpPr>
        <p:spPr>
          <a:xfrm>
            <a:off x="8057073" y="1472624"/>
            <a:ext cx="1114223" cy="400110"/>
          </a:xfrm>
          <a:prstGeom prst="rect">
            <a:avLst/>
          </a:prstGeom>
          <a:noFill/>
          <a:ln>
            <a:solidFill>
              <a:srgbClr val="009AD7"/>
            </a:solidFill>
          </a:ln>
        </p:spPr>
        <p:txBody>
          <a:bodyPr wrap="square" rtlCol="0">
            <a:spAutoFit/>
          </a:bodyPr>
          <a:lstStyle/>
          <a:p>
            <a:pPr algn="ctr"/>
            <a:r>
              <a:rPr lang="en-GB" sz="1000" i="1"/>
              <a:t>Next scheduled detailed review</a:t>
            </a:r>
          </a:p>
        </p:txBody>
      </p:sp>
      <p:sp>
        <p:nvSpPr>
          <p:cNvPr id="9" name="TextBox 8"/>
          <p:cNvSpPr txBox="1"/>
          <p:nvPr/>
        </p:nvSpPr>
        <p:spPr>
          <a:xfrm>
            <a:off x="2480414" y="2950859"/>
            <a:ext cx="1675098" cy="380480"/>
          </a:xfrm>
          <a:prstGeom prst="rect">
            <a:avLst/>
          </a:prstGeom>
          <a:noFill/>
          <a:ln w="19050">
            <a:solidFill>
              <a:srgbClr val="009AD7"/>
            </a:solidFill>
          </a:ln>
        </p:spPr>
        <p:txBody>
          <a:bodyPr wrap="square" lIns="36000" tIns="36000" rIns="36000" bIns="36000" rtlCol="0">
            <a:spAutoFit/>
          </a:bodyPr>
          <a:lstStyle/>
          <a:p>
            <a:pPr algn="ctr"/>
            <a:r>
              <a:rPr lang="en-GB" sz="1000"/>
              <a:t>Describe risk mitigations. Keep succinct. </a:t>
            </a:r>
          </a:p>
        </p:txBody>
      </p:sp>
      <p:sp>
        <p:nvSpPr>
          <p:cNvPr id="10" name="TextBox 9"/>
          <p:cNvSpPr txBox="1"/>
          <p:nvPr/>
        </p:nvSpPr>
        <p:spPr>
          <a:xfrm>
            <a:off x="5634659" y="2468559"/>
            <a:ext cx="1041912" cy="1149921"/>
          </a:xfrm>
          <a:prstGeom prst="rect">
            <a:avLst/>
          </a:prstGeom>
          <a:noFill/>
          <a:ln w="19050">
            <a:solidFill>
              <a:srgbClr val="009AD7"/>
            </a:solidFill>
          </a:ln>
        </p:spPr>
        <p:txBody>
          <a:bodyPr wrap="square" lIns="36000" tIns="36000" rIns="36000" bIns="36000" rtlCol="0">
            <a:spAutoFit/>
          </a:bodyPr>
          <a:lstStyle/>
          <a:p>
            <a:pPr algn="ctr"/>
            <a:r>
              <a:rPr lang="en-GB" sz="1000"/>
              <a:t>Yes – we are doing what we believe we ought to be doing; </a:t>
            </a:r>
          </a:p>
          <a:p>
            <a:pPr algn="ctr"/>
            <a:r>
              <a:rPr lang="en-GB" sz="1000"/>
              <a:t>No – we believe we need to be doing more.</a:t>
            </a:r>
          </a:p>
        </p:txBody>
      </p:sp>
      <p:sp>
        <p:nvSpPr>
          <p:cNvPr id="14" name="TextBox 13"/>
          <p:cNvSpPr txBox="1"/>
          <p:nvPr/>
        </p:nvSpPr>
        <p:spPr>
          <a:xfrm>
            <a:off x="8826525" y="2809183"/>
            <a:ext cx="2292823" cy="842145"/>
          </a:xfrm>
          <a:prstGeom prst="rect">
            <a:avLst/>
          </a:prstGeom>
          <a:noFill/>
          <a:ln w="19050">
            <a:solidFill>
              <a:srgbClr val="009AD7"/>
            </a:solidFill>
          </a:ln>
        </p:spPr>
        <p:txBody>
          <a:bodyPr wrap="square" lIns="36000" tIns="36000" rIns="36000" bIns="36000" rtlCol="0">
            <a:spAutoFit/>
          </a:bodyPr>
          <a:lstStyle/>
          <a:p>
            <a:pPr algn="ctr"/>
            <a:r>
              <a:rPr lang="en-GB" sz="1000"/>
              <a:t>Additional mitigations either planned or required but not yet agreed. Can include desired extra actions even if “Yes” to “Is it enough?”. We may believe we ought to be doing more.</a:t>
            </a:r>
          </a:p>
        </p:txBody>
      </p:sp>
      <p:cxnSp>
        <p:nvCxnSpPr>
          <p:cNvPr id="15" name="Straight Arrow Connector 14"/>
          <p:cNvCxnSpPr/>
          <p:nvPr/>
        </p:nvCxnSpPr>
        <p:spPr bwMode="auto">
          <a:xfrm flipH="1" flipV="1">
            <a:off x="8171432" y="3141099"/>
            <a:ext cx="655093" cy="259309"/>
          </a:xfrm>
          <a:prstGeom prst="straightConnector1">
            <a:avLst/>
          </a:prstGeom>
          <a:solidFill>
            <a:srgbClr val="00529B"/>
          </a:solidFill>
          <a:ln w="12700" cap="flat" cmpd="sng" algn="ctr">
            <a:solidFill>
              <a:srgbClr val="009AD7"/>
            </a:solidFill>
            <a:prstDash val="solid"/>
            <a:round/>
            <a:headEnd type="none" w="med" len="med"/>
            <a:tailEnd type="triangle"/>
          </a:ln>
          <a:effectLst/>
        </p:spPr>
      </p:cxnSp>
      <p:sp>
        <p:nvSpPr>
          <p:cNvPr id="16" name="TextBox 15"/>
          <p:cNvSpPr txBox="1"/>
          <p:nvPr/>
        </p:nvSpPr>
        <p:spPr>
          <a:xfrm>
            <a:off x="9323680" y="1472624"/>
            <a:ext cx="1109047" cy="400110"/>
          </a:xfrm>
          <a:prstGeom prst="rect">
            <a:avLst/>
          </a:prstGeom>
          <a:noFill/>
          <a:ln>
            <a:solidFill>
              <a:srgbClr val="009AD7"/>
            </a:solidFill>
          </a:ln>
        </p:spPr>
        <p:txBody>
          <a:bodyPr wrap="square" rtlCol="0">
            <a:spAutoFit/>
          </a:bodyPr>
          <a:lstStyle/>
          <a:p>
            <a:pPr algn="ctr"/>
            <a:r>
              <a:rPr lang="en-GB" sz="1000" i="1"/>
              <a:t>Red, Yellow, Green</a:t>
            </a:r>
          </a:p>
        </p:txBody>
      </p:sp>
      <p:sp>
        <p:nvSpPr>
          <p:cNvPr id="17" name="TextBox 16"/>
          <p:cNvSpPr txBox="1"/>
          <p:nvPr/>
        </p:nvSpPr>
        <p:spPr>
          <a:xfrm>
            <a:off x="10560452" y="1472624"/>
            <a:ext cx="1114223" cy="400110"/>
          </a:xfrm>
          <a:prstGeom prst="rect">
            <a:avLst/>
          </a:prstGeom>
          <a:noFill/>
          <a:ln>
            <a:solidFill>
              <a:srgbClr val="009AD7"/>
            </a:solidFill>
          </a:ln>
        </p:spPr>
        <p:txBody>
          <a:bodyPr wrap="square" rtlCol="0">
            <a:spAutoFit/>
          </a:bodyPr>
          <a:lstStyle/>
          <a:p>
            <a:pPr algn="ctr"/>
            <a:r>
              <a:rPr lang="en-GB" sz="1000" i="1"/>
              <a:t>Red, Yellow, Green</a:t>
            </a:r>
          </a:p>
        </p:txBody>
      </p:sp>
      <p:sp>
        <p:nvSpPr>
          <p:cNvPr id="18" name="TextBox 17"/>
          <p:cNvSpPr txBox="1"/>
          <p:nvPr/>
        </p:nvSpPr>
        <p:spPr>
          <a:xfrm>
            <a:off x="2269106" y="4782189"/>
            <a:ext cx="1122308" cy="688256"/>
          </a:xfrm>
          <a:prstGeom prst="rect">
            <a:avLst/>
          </a:prstGeom>
          <a:noFill/>
          <a:ln w="19050">
            <a:solidFill>
              <a:srgbClr val="009AD7"/>
            </a:solidFill>
          </a:ln>
        </p:spPr>
        <p:txBody>
          <a:bodyPr wrap="square" lIns="36000" tIns="36000" rIns="36000" bIns="36000" rtlCol="0">
            <a:spAutoFit/>
          </a:bodyPr>
          <a:lstStyle/>
          <a:p>
            <a:pPr algn="ctr"/>
            <a:r>
              <a:rPr lang="en-GB" sz="1000"/>
              <a:t>Describe measures and processes in place that track status.</a:t>
            </a:r>
          </a:p>
        </p:txBody>
      </p:sp>
      <p:sp>
        <p:nvSpPr>
          <p:cNvPr id="20" name="TextBox 19"/>
          <p:cNvSpPr txBox="1"/>
          <p:nvPr/>
        </p:nvSpPr>
        <p:spPr>
          <a:xfrm>
            <a:off x="8486131" y="4782189"/>
            <a:ext cx="1467306" cy="534368"/>
          </a:xfrm>
          <a:prstGeom prst="rect">
            <a:avLst/>
          </a:prstGeom>
          <a:noFill/>
          <a:ln w="19050">
            <a:solidFill>
              <a:srgbClr val="009AD7"/>
            </a:solidFill>
          </a:ln>
        </p:spPr>
        <p:txBody>
          <a:bodyPr wrap="square" lIns="36000" tIns="36000" rIns="36000" bIns="36000" rtlCol="0">
            <a:spAutoFit/>
          </a:bodyPr>
          <a:lstStyle/>
          <a:p>
            <a:pPr algn="ctr"/>
            <a:r>
              <a:rPr lang="en-GB" sz="1000"/>
              <a:t>What is on the horizon that could impact the risk threat?</a:t>
            </a:r>
          </a:p>
        </p:txBody>
      </p:sp>
      <p:cxnSp>
        <p:nvCxnSpPr>
          <p:cNvPr id="24" name="Straight Arrow Connector 23"/>
          <p:cNvCxnSpPr/>
          <p:nvPr/>
        </p:nvCxnSpPr>
        <p:spPr bwMode="auto">
          <a:xfrm flipH="1" flipV="1">
            <a:off x="7831038" y="4919718"/>
            <a:ext cx="655093" cy="259309"/>
          </a:xfrm>
          <a:prstGeom prst="straightConnector1">
            <a:avLst/>
          </a:prstGeom>
          <a:solidFill>
            <a:srgbClr val="00529B"/>
          </a:solidFill>
          <a:ln w="12700" cap="flat" cmpd="sng" algn="ctr">
            <a:solidFill>
              <a:srgbClr val="009AD7"/>
            </a:solidFill>
            <a:prstDash val="solid"/>
            <a:round/>
            <a:headEnd type="none" w="med" len="med"/>
            <a:tailEnd type="triangle"/>
          </a:ln>
          <a:effectLst/>
        </p:spPr>
      </p:cxnSp>
      <p:cxnSp>
        <p:nvCxnSpPr>
          <p:cNvPr id="25" name="Straight Arrow Connector 24"/>
          <p:cNvCxnSpPr/>
          <p:nvPr/>
        </p:nvCxnSpPr>
        <p:spPr bwMode="auto">
          <a:xfrm flipH="1" flipV="1">
            <a:off x="1596787" y="4831579"/>
            <a:ext cx="655093" cy="259309"/>
          </a:xfrm>
          <a:prstGeom prst="straightConnector1">
            <a:avLst/>
          </a:prstGeom>
          <a:solidFill>
            <a:srgbClr val="00529B"/>
          </a:solidFill>
          <a:ln w="12700" cap="flat" cmpd="sng" algn="ctr">
            <a:solidFill>
              <a:srgbClr val="009AD7"/>
            </a:solidFill>
            <a:prstDash val="solid"/>
            <a:round/>
            <a:headEnd type="none" w="med" len="med"/>
            <a:tailEnd type="triangle"/>
          </a:ln>
          <a:effectLst/>
        </p:spPr>
      </p:cxnSp>
      <p:sp>
        <p:nvSpPr>
          <p:cNvPr id="26" name="Up Arrow 25"/>
          <p:cNvSpPr>
            <a:spLocks noChangeAspect="1"/>
          </p:cNvSpPr>
          <p:nvPr/>
        </p:nvSpPr>
        <p:spPr>
          <a:xfrm>
            <a:off x="6073471" y="4557925"/>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sp>
        <p:nvSpPr>
          <p:cNvPr id="27" name="Up Arrow 26"/>
          <p:cNvSpPr>
            <a:spLocks noChangeAspect="1"/>
          </p:cNvSpPr>
          <p:nvPr/>
        </p:nvSpPr>
        <p:spPr>
          <a:xfrm rot="5400000">
            <a:off x="6073470" y="4835364"/>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sp>
        <p:nvSpPr>
          <p:cNvPr id="28" name="Up Arrow 27"/>
          <p:cNvSpPr>
            <a:spLocks noChangeAspect="1"/>
          </p:cNvSpPr>
          <p:nvPr/>
        </p:nvSpPr>
        <p:spPr>
          <a:xfrm rot="10800000">
            <a:off x="6073471" y="5097827"/>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sp>
        <p:nvSpPr>
          <p:cNvPr id="29" name="TextBox 28"/>
          <p:cNvSpPr txBox="1"/>
          <p:nvPr/>
        </p:nvSpPr>
        <p:spPr>
          <a:xfrm>
            <a:off x="4063733" y="4591949"/>
            <a:ext cx="1245508" cy="688256"/>
          </a:xfrm>
          <a:prstGeom prst="rect">
            <a:avLst/>
          </a:prstGeom>
          <a:noFill/>
          <a:ln w="19050">
            <a:solidFill>
              <a:srgbClr val="009AD7"/>
            </a:solidFill>
          </a:ln>
        </p:spPr>
        <p:txBody>
          <a:bodyPr wrap="square" lIns="36000" tIns="36000" rIns="36000" bIns="36000" rtlCol="0">
            <a:spAutoFit/>
          </a:bodyPr>
          <a:lstStyle/>
          <a:p>
            <a:pPr algn="ctr"/>
            <a:r>
              <a:rPr lang="en-GB" sz="1000"/>
              <a:t>Is the risk threat forecast to worsen, remain about the same, or improve?</a:t>
            </a:r>
          </a:p>
        </p:txBody>
      </p:sp>
      <p:cxnSp>
        <p:nvCxnSpPr>
          <p:cNvPr id="30" name="Straight Arrow Connector 29"/>
          <p:cNvCxnSpPr/>
          <p:nvPr/>
        </p:nvCxnSpPr>
        <p:spPr bwMode="auto">
          <a:xfrm flipV="1">
            <a:off x="5312186" y="4782189"/>
            <a:ext cx="601025" cy="153889"/>
          </a:xfrm>
          <a:prstGeom prst="straightConnector1">
            <a:avLst/>
          </a:prstGeom>
          <a:solidFill>
            <a:srgbClr val="00529B"/>
          </a:solidFill>
          <a:ln w="12700" cap="flat" cmpd="sng" algn="ctr">
            <a:solidFill>
              <a:srgbClr val="009AD7"/>
            </a:solidFill>
            <a:prstDash val="solid"/>
            <a:round/>
            <a:headEnd type="none" w="med" len="med"/>
            <a:tailEnd type="triangle"/>
          </a:ln>
          <a:effectLst/>
        </p:spPr>
      </p:cxnSp>
      <p:cxnSp>
        <p:nvCxnSpPr>
          <p:cNvPr id="31" name="Straight Arrow Connector 30"/>
          <p:cNvCxnSpPr/>
          <p:nvPr/>
        </p:nvCxnSpPr>
        <p:spPr bwMode="auto">
          <a:xfrm flipH="1" flipV="1">
            <a:off x="1825321" y="2950858"/>
            <a:ext cx="655093" cy="259309"/>
          </a:xfrm>
          <a:prstGeom prst="straightConnector1">
            <a:avLst/>
          </a:prstGeom>
          <a:solidFill>
            <a:srgbClr val="00529B"/>
          </a:solidFill>
          <a:ln w="12700" cap="flat" cmpd="sng" algn="ctr">
            <a:solidFill>
              <a:srgbClr val="009AD7"/>
            </a:solidFill>
            <a:prstDash val="solid"/>
            <a:round/>
            <a:headEnd type="none" w="med" len="med"/>
            <a:tailEnd type="triangle"/>
          </a:ln>
          <a:effectLst/>
        </p:spPr>
      </p:cxnSp>
    </p:spTree>
    <p:extLst>
      <p:ext uri="{BB962C8B-B14F-4D97-AF65-F5344CB8AC3E}">
        <p14:creationId xmlns:p14="http://schemas.microsoft.com/office/powerpoint/2010/main" val="313308176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60375" y="228600"/>
            <a:ext cx="11272838" cy="535531"/>
          </a:xfrm>
        </p:spPr>
        <p:txBody>
          <a:bodyPr/>
          <a:lstStyle/>
          <a:p>
            <a:r>
              <a:rPr lang="en-US"/>
              <a:t>Cybersecurity Risk</a:t>
            </a:r>
          </a:p>
        </p:txBody>
      </p:sp>
      <p:graphicFrame>
        <p:nvGraphicFramePr>
          <p:cNvPr id="14" name="Table 13"/>
          <p:cNvGraphicFramePr>
            <a:graphicFrameLocks noGrp="1"/>
          </p:cNvGraphicFramePr>
          <p:nvPr>
            <p:extLst>
              <p:ext uri="{D42A27DB-BD31-4B8C-83A1-F6EECF244321}">
                <p14:modId xmlns:p14="http://schemas.microsoft.com/office/powerpoint/2010/main" val="1800999838"/>
              </p:ext>
            </p:extLst>
          </p:nvPr>
        </p:nvGraphicFramePr>
        <p:xfrm>
          <a:off x="457253" y="792232"/>
          <a:ext cx="11275961" cy="5417236"/>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a:ea typeface="Calibri"/>
                          <a:cs typeface="Arial"/>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a:ea typeface="Calibri"/>
                          <a:cs typeface="Arial"/>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solidFill>
                            <a:srgbClr val="0070C0"/>
                          </a:solidFill>
                          <a:latin typeface="Arial"/>
                          <a:ea typeface="Calibri"/>
                          <a:cs typeface="Arial"/>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a:ea typeface="Calibri"/>
                          <a:cs typeface="Arial"/>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a:ea typeface="Calibri"/>
                          <a:cs typeface="Arial"/>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a:ea typeface="Calibri"/>
                          <a:cs typeface="Arial"/>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en-GB" sz="1200" b="1" dirty="0">
                          <a:solidFill>
                            <a:srgbClr val="0070C0"/>
                          </a:solidFill>
                          <a:latin typeface="Arial"/>
                          <a:ea typeface="Calibri"/>
                          <a:cs typeface="Arial"/>
                        </a:rPr>
                        <a:t>Current </a:t>
                      </a:r>
                      <a:endParaRPr lang="en-GB" sz="1200" b="1" dirty="0">
                        <a:solidFill>
                          <a:srgbClr val="0070C0"/>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a:ea typeface="Calibri"/>
                          <a:cs typeface="Arial"/>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A</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i="1" kern="1200" baseline="0" dirty="0">
                          <a:solidFill>
                            <a:schemeClr val="tx1"/>
                          </a:solidFill>
                          <a:latin typeface="Arial"/>
                          <a:ea typeface="Calibri"/>
                          <a:cs typeface="Arial"/>
                        </a:rPr>
                        <a:t>Cybersecurity Risk – The risk that the organization's networks, industrial controls and other IT systems are inordinately exposed to attacks by malicious insiders and outsiders.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a:ea typeface="Calibri"/>
                          <a:cs typeface="Arial"/>
                        </a:rPr>
                        <a:t>IS Leadership</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000" dirty="0">
                          <a:latin typeface="Arial"/>
                          <a:ea typeface="Calibri"/>
                          <a:cs typeface="Arial"/>
                        </a:rPr>
                        <a:t>Cabinet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345" indent="0"/>
                      <a:r>
                        <a:rPr lang="en-US" sz="1100" b="1" i="0" kern="1200" baseline="0" dirty="0">
                          <a:solidFill>
                            <a:srgbClr val="0070C0"/>
                          </a:solidFill>
                          <a:latin typeface="Arial"/>
                          <a:ea typeface="Calibri"/>
                          <a:cs typeface="Arial"/>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a:ea typeface="Calibri"/>
                          <a:cs typeface="Arial"/>
                        </a:rPr>
                        <a:t>Is it enough? </a:t>
                      </a:r>
                      <a:endParaRPr lang="en-US" sz="1100" b="1" i="0" kern="1200" baseline="0" dirty="0">
                        <a:solidFill>
                          <a:srgbClr val="0070C0"/>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345" indent="0"/>
                      <a:r>
                        <a:rPr lang="en-US" sz="1100" b="1" i="0" kern="1200" baseline="0" dirty="0">
                          <a:solidFill>
                            <a:srgbClr val="0070C0"/>
                          </a:solidFill>
                          <a:latin typeface="Arial"/>
                          <a:ea typeface="Calibri"/>
                          <a:cs typeface="Arial"/>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Enabling Multi-factor Authentication (FY23) – Rob Caffey, Philip Mein</a:t>
                      </a:r>
                    </a:p>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indent="-171450" algn="l" defTabSz="914400"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Using Strong Passwords and a Password Manager (FY23) – Rob Caffey, Philip Mein</a:t>
                      </a:r>
                    </a:p>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indent="-171450" algn="l" defTabSz="914400"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Updating Software (Ongoing) – Rob Caffey, IS Leadership</a:t>
                      </a:r>
                    </a:p>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indent="-171450" algn="l" defTabSz="914400"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Recognizing and Reporting Phishing (FY23) – Rob Caffey, Philip Mein</a:t>
                      </a:r>
                    </a:p>
                    <a:p>
                      <a:pPr marL="264795" lvl="0" indent="-171450" algn="l">
                        <a:spcAft>
                          <a:spcPts val="300"/>
                        </a:spcAft>
                        <a:buFont typeface="Wingdings" panose="05000000000000000000" pitchFamily="2" charset="2"/>
                        <a:buChar char="§"/>
                      </a:pPr>
                      <a:endParaRPr lang="en-US" sz="1000" i="0" kern="1200" baseline="0" dirty="0">
                        <a:solidFill>
                          <a:schemeClr val="tx1"/>
                        </a:solidFill>
                        <a:latin typeface="Arial"/>
                        <a:ea typeface="Calibri"/>
                        <a:cs typeface="Arial"/>
                      </a:endParaRP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Identity Theft Prevention Policy 540.00</a:t>
                      </a: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en-GB" sz="1000" dirty="0"/>
                        <a:t>No – the threat continues to adapt to risk responses and gain speed.</a:t>
                      </a:r>
                      <a:endParaRPr lang="en-GB" sz="1000" dirty="0">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indent="-171450" algn="l" defTabSz="914400"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Expand MFA to include student email accounts.</a:t>
                      </a: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Employee Onboarding / Offboarding Process Flow</a:t>
                      </a: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721360" marR="0" lvl="1" indent="-171450" algn="l">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Onboarding: Least Privilege Access</a:t>
                      </a:r>
                    </a:p>
                    <a:p>
                      <a:pPr marL="721360" marR="0" lvl="1" indent="-171450" algn="l">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Offboarding: Timely Access Removal</a:t>
                      </a:r>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Exploring Single Sign-on (SSO) Platform Consolidation and Artificial Intelligence</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In addition to these focused efforts the IT Security team continues to review and implement updated and new security controls.  Within the JCCC environment we protect data and systems in a layered approach.</a:t>
                      </a:r>
                      <a:endParaRPr lang="en-US" dirty="0"/>
                    </a:p>
                    <a:p>
                      <a:pPr marL="93663" indent="0" algn="l" defTabSz="914400" rtl="0" eaLnBrk="1" latinLnBrk="0" hangingPunct="1">
                        <a:spcAft>
                          <a:spcPts val="300"/>
                        </a:spcAft>
                        <a:buFont typeface="Wingdings" panose="05000000000000000000" pitchFamily="2" charset="2"/>
                        <a:buNone/>
                      </a:pP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345" indent="0" algn="l">
                        <a:lnSpc>
                          <a:spcPct val="115000"/>
                        </a:lnSpc>
                        <a:spcAft>
                          <a:spcPts val="0"/>
                        </a:spcAft>
                      </a:pPr>
                      <a:r>
                        <a:rPr lang="en-GB" sz="1100" b="1" i="0" kern="1200" baseline="0" dirty="0">
                          <a:solidFill>
                            <a:srgbClr val="0070C0"/>
                          </a:solidFill>
                          <a:latin typeface="Arial"/>
                          <a:ea typeface="Calibri"/>
                          <a:cs typeface="Arial"/>
                        </a:rPr>
                        <a:t>Performance Tracking / Mitigation Progress </a:t>
                      </a:r>
                      <a:endParaRPr lang="en-GB" sz="1100" b="1" i="0" kern="1200" baseline="0" dirty="0">
                        <a:solidFill>
                          <a:srgbClr val="0070C0"/>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a:ea typeface="Calibri"/>
                          <a:cs typeface="Arial"/>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345"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a:ea typeface="Calibri"/>
                          <a:cs typeface="Arial"/>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kumimoji="0" lang="en-US" sz="1000" b="0" i="0" u="none" strike="noStrike" kern="1200" cap="none" spc="0" normalizeH="0" baseline="0" noProof="0" dirty="0">
                          <a:ln>
                            <a:noFill/>
                          </a:ln>
                          <a:solidFill>
                            <a:srgbClr val="000000"/>
                          </a:solidFill>
                          <a:effectLst/>
                          <a:uLnTx/>
                          <a:uFillTx/>
                          <a:latin typeface="Arial"/>
                          <a:ea typeface="Calibri"/>
                          <a:cs typeface="Arial"/>
                        </a:rPr>
                        <a:t>Implemented advanced </a:t>
                      </a:r>
                      <a:r>
                        <a:rPr lang="en-US" sz="1000" b="0" i="0" u="none" strike="noStrike" kern="1200" cap="none" spc="0" normalizeH="0" baseline="0" noProof="0" dirty="0">
                          <a:ln>
                            <a:noFill/>
                          </a:ln>
                          <a:solidFill>
                            <a:srgbClr val="000000"/>
                          </a:solidFill>
                          <a:effectLst/>
                          <a:uLnTx/>
                          <a:uFillTx/>
                          <a:latin typeface="Arial"/>
                          <a:ea typeface="Calibri"/>
                          <a:cs typeface="Arial"/>
                        </a:rPr>
                        <a:t>Intrusion Detection System (IDS)</a:t>
                      </a:r>
                      <a:r>
                        <a:rPr kumimoji="0" lang="en-US" sz="1000" b="0" i="0" u="none" strike="noStrike" kern="1200" cap="none" spc="0" normalizeH="0" baseline="0" noProof="0" dirty="0">
                          <a:ln>
                            <a:noFill/>
                          </a:ln>
                          <a:solidFill>
                            <a:srgbClr val="000000"/>
                          </a:solidFill>
                          <a:effectLst/>
                          <a:uLnTx/>
                          <a:uFillTx/>
                          <a:latin typeface="Arial"/>
                          <a:ea typeface="Calibri"/>
                          <a:cs typeface="Arial"/>
                        </a:rPr>
                        <a:t> tool</a:t>
                      </a: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kumimoji="0" lang="en-US" sz="1000" b="0" i="0" u="none" strike="noStrike" kern="1200" cap="none" spc="0" normalizeH="0" baseline="0" noProof="0" dirty="0">
                          <a:ln>
                            <a:noFill/>
                          </a:ln>
                          <a:solidFill>
                            <a:srgbClr val="000000"/>
                          </a:solidFill>
                          <a:effectLst/>
                          <a:uLnTx/>
                          <a:uFillTx/>
                          <a:latin typeface="Arial"/>
                          <a:ea typeface="Calibri"/>
                          <a:cs typeface="Arial"/>
                        </a:rPr>
                        <a:t>Configured </a:t>
                      </a:r>
                      <a:r>
                        <a:rPr lang="en-US" sz="1000" b="0" i="0" u="none" strike="noStrike" kern="1200" cap="none" spc="0" normalizeH="0" baseline="0" noProof="0" dirty="0">
                          <a:ln>
                            <a:noFill/>
                          </a:ln>
                          <a:solidFill>
                            <a:srgbClr val="000000"/>
                          </a:solidFill>
                          <a:effectLst/>
                          <a:uLnTx/>
                          <a:uFillTx/>
                          <a:latin typeface="Arial"/>
                          <a:ea typeface="Calibri"/>
                          <a:cs typeface="Arial"/>
                        </a:rPr>
                        <a:t>Domain Name System (DNS) Protection</a:t>
                      </a:r>
                      <a:r>
                        <a:rPr kumimoji="0" lang="en-US" sz="1000" b="0" i="0" u="none" strike="noStrike" kern="1200" cap="none" spc="0" normalizeH="0" baseline="0" noProof="0" dirty="0">
                          <a:ln>
                            <a:noFill/>
                          </a:ln>
                          <a:solidFill>
                            <a:srgbClr val="000000"/>
                          </a:solidFill>
                          <a:effectLst/>
                          <a:uLnTx/>
                          <a:uFillTx/>
                          <a:latin typeface="Arial"/>
                          <a:ea typeface="Calibri"/>
                          <a:cs typeface="Arial"/>
                        </a:rPr>
                        <a:t> Tool</a:t>
                      </a: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kumimoji="0" lang="en-US" sz="1000" b="0" i="0" u="none" strike="noStrike" kern="1200" cap="none" spc="0" normalizeH="0" baseline="0" noProof="0" dirty="0">
                          <a:ln>
                            <a:noFill/>
                          </a:ln>
                          <a:solidFill>
                            <a:srgbClr val="000000"/>
                          </a:solidFill>
                          <a:effectLst/>
                          <a:uLnTx/>
                          <a:uFillTx/>
                          <a:latin typeface="Arial"/>
                          <a:ea typeface="Calibri"/>
                          <a:cs typeface="Arial"/>
                        </a:rPr>
                        <a:t>Configured</a:t>
                      </a:r>
                      <a:r>
                        <a:rPr lang="en-US" sz="1000" b="0" i="0" u="none" strike="noStrike" kern="1200" cap="none" spc="0" normalizeH="0" baseline="0" noProof="0" dirty="0">
                          <a:ln>
                            <a:noFill/>
                          </a:ln>
                          <a:solidFill>
                            <a:srgbClr val="000000"/>
                          </a:solidFill>
                          <a:effectLst/>
                          <a:uLnTx/>
                          <a:uFillTx/>
                          <a:latin typeface="Arial"/>
                          <a:ea typeface="Calibri"/>
                          <a:cs typeface="Arial"/>
                        </a:rPr>
                        <a:t> End Point Advanced Threat Protection</a:t>
                      </a:r>
                      <a:r>
                        <a:rPr kumimoji="0" lang="en-US" sz="1000" b="0" i="0" u="none" strike="noStrike" kern="1200" cap="none" spc="0" normalizeH="0" baseline="0" noProof="0" dirty="0">
                          <a:ln>
                            <a:noFill/>
                          </a:ln>
                          <a:solidFill>
                            <a:srgbClr val="000000"/>
                          </a:solidFill>
                          <a:effectLst/>
                          <a:uLnTx/>
                          <a:uFillTx/>
                          <a:latin typeface="Arial"/>
                          <a:ea typeface="Calibri"/>
                          <a:cs typeface="Arial"/>
                        </a:rPr>
                        <a:t> </a:t>
                      </a:r>
                      <a:r>
                        <a:rPr lang="en-US" sz="1000" b="0" i="0" u="none" strike="noStrike" kern="1200" cap="none" spc="0" normalizeH="0" baseline="0" noProof="0" dirty="0">
                          <a:ln>
                            <a:noFill/>
                          </a:ln>
                          <a:solidFill>
                            <a:srgbClr val="000000"/>
                          </a:solidFill>
                          <a:effectLst/>
                          <a:uLnTx/>
                          <a:uFillTx/>
                          <a:latin typeface="Arial"/>
                          <a:ea typeface="Calibri"/>
                          <a:cs typeface="Arial"/>
                        </a:rPr>
                        <a:t>/ Detection</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 </a:t>
                      </a:r>
                      <a:r>
                        <a:rPr kumimoji="0" lang="en-US" sz="1000" b="0" i="0" u="none" strike="noStrike" kern="1200" cap="none" spc="0" normalizeH="0" baseline="0" noProof="0" dirty="0">
                          <a:ln>
                            <a:noFill/>
                          </a:ln>
                          <a:solidFill>
                            <a:srgbClr val="000000"/>
                          </a:solidFill>
                          <a:effectLst/>
                          <a:uLnTx/>
                          <a:uFillTx/>
                          <a:latin typeface="Arial"/>
                          <a:ea typeface="Calibri"/>
                          <a:cs typeface="Arial"/>
                        </a:rPr>
                        <a:t>Implemented Higher Education Community Vendor Assessment Tool</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GB" sz="1200">
                        <a:latin typeface="Arial" panose="020B0604020202020204" pitchFamily="34" charset="0"/>
                        <a:cs typeface="Arial" panose="020B0604020202020204" pitchFamily="34" charset="0"/>
                      </a:endParaRPr>
                    </a:p>
                    <a:p>
                      <a:endParaRPr lang="en-GB" sz="1200">
                        <a:latin typeface="Arial" panose="020B0604020202020204" pitchFamily="34" charset="0"/>
                        <a:cs typeface="Arial" panose="020B0604020202020204" pitchFamily="34" charset="0"/>
                      </a:endParaRPr>
                    </a:p>
                    <a:p>
                      <a:pPr lvl="0">
                        <a:buNone/>
                      </a:pPr>
                      <a:endParaRPr lang="en-GB" sz="1200">
                        <a:latin typeface="Arial"/>
                        <a:cs typeface="Arial"/>
                      </a:endParaRPr>
                    </a:p>
                    <a:p>
                      <a:pPr marL="0" lvl="0" indent="0" algn="l">
                        <a:lnSpc>
                          <a:spcPct val="100000"/>
                        </a:lnSpc>
                        <a:buNone/>
                      </a:pPr>
                      <a:r>
                        <a:rPr lang="en-GB" sz="800" b="0" i="0" u="none" strike="noStrike" baseline="0" noProof="0" dirty="0">
                          <a:solidFill>
                            <a:srgbClr val="000000"/>
                          </a:solidFill>
                          <a:latin typeface="Arial"/>
                        </a:rPr>
                        <a:t>2022 Alliant Industry Outlook: ransomware cyber losses are systemic. $6 Trillion Impact in 2021. Expecting $10 Trillion by 2025 (2019 was $2 Trillion)</a:t>
                      </a:r>
                      <a:endParaRPr lang="en-GB" sz="800" dirty="0"/>
                    </a:p>
                    <a:p>
                      <a:pPr lvl="0">
                        <a:buNone/>
                      </a:pPr>
                      <a:endParaRPr lang="en-GB" sz="1200">
                        <a:latin typeface="Arial"/>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93345" marR="0" lvl="0" indent="0" algn="l" rtl="0" eaLnBrk="1" fontAlgn="auto" latinLnBrk="0" hangingPunct="1">
                        <a:lnSpc>
                          <a:spcPct val="100000"/>
                        </a:lnSpc>
                        <a:spcBef>
                          <a:spcPts val="0"/>
                        </a:spcBef>
                        <a:spcAft>
                          <a:spcPts val="300"/>
                        </a:spcAft>
                        <a:buClrTx/>
                        <a:buSzTx/>
                        <a:buFont typeface="Wingdings" panose="05000000000000000000" pitchFamily="2" charset="2"/>
                        <a:buNone/>
                      </a:pPr>
                      <a:r>
                        <a:rPr kumimoji="0" lang="en-US" sz="1000" b="0" i="0" u="none" strike="noStrike" kern="1200" cap="none" spc="0" normalizeH="0" baseline="0" noProof="0" dirty="0">
                          <a:ln>
                            <a:noFill/>
                          </a:ln>
                          <a:solidFill>
                            <a:srgbClr val="000000"/>
                          </a:solidFill>
                          <a:effectLst/>
                          <a:uLnTx/>
                          <a:uFillTx/>
                          <a:latin typeface="Arial"/>
                          <a:ea typeface="Calibri"/>
                          <a:cs typeface="Arial"/>
                        </a:rPr>
                        <a:t>Cybercriminals use executive, business partner and vendor email impersonation to trick employees into sending them money or data. Common tactics include:</a:t>
                      </a:r>
                      <a:r>
                        <a:rPr lang="en-US" sz="1000" b="0" i="0" u="none" strike="noStrike" kern="1200" cap="none" spc="0" normalizeH="0" baseline="0" noProof="0" dirty="0">
                          <a:ln>
                            <a:noFill/>
                          </a:ln>
                          <a:solidFill>
                            <a:srgbClr val="000000"/>
                          </a:solidFill>
                          <a:effectLst/>
                          <a:uLnTx/>
                          <a:uFillTx/>
                          <a:latin typeface="Arial"/>
                          <a:ea typeface="Calibri"/>
                          <a:cs typeface="Arial"/>
                        </a:rPr>
                        <a:t> </a:t>
                      </a:r>
                      <a:endParaRPr kumimoji="0" lang="en-US" dirty="0"/>
                    </a:p>
                    <a:p>
                      <a:pPr marL="93345" marR="0" lvl="0" indent="0" algn="l" rtl="0">
                        <a:lnSpc>
                          <a:spcPct val="100000"/>
                        </a:lnSpc>
                        <a:spcBef>
                          <a:spcPts val="0"/>
                        </a:spcBef>
                        <a:spcAft>
                          <a:spcPts val="300"/>
                        </a:spcAft>
                        <a:buClrTx/>
                        <a:buSzTx/>
                        <a:buNone/>
                      </a:pPr>
                      <a:endParaRPr lang="en-US" sz="1000" b="0" i="0" u="none" strike="noStrike" kern="1200" cap="none" spc="0" normalizeH="0" baseline="0" noProof="0" dirty="0">
                        <a:ln>
                          <a:noFill/>
                        </a:ln>
                        <a:solidFill>
                          <a:srgbClr val="000000"/>
                        </a:solidFill>
                        <a:effectLst/>
                        <a:uLnTx/>
                        <a:uFillTx/>
                        <a:latin typeface="Arial"/>
                        <a:ea typeface="Calibri"/>
                        <a:cs typeface="Arial"/>
                      </a:endParaRPr>
                    </a:p>
                    <a:p>
                      <a:pPr marL="721995" marR="0" lvl="1"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kumimoji="0" lang="en-US" sz="1000" b="0" i="0" u="none" strike="noStrike" kern="1200" cap="none" spc="0" normalizeH="0" baseline="0" noProof="0" dirty="0">
                          <a:ln>
                            <a:noFill/>
                          </a:ln>
                          <a:solidFill>
                            <a:srgbClr val="000000"/>
                          </a:solidFill>
                          <a:effectLst/>
                          <a:uLnTx/>
                          <a:uFillTx/>
                          <a:latin typeface="Arial"/>
                          <a:ea typeface="Calibri"/>
                          <a:cs typeface="Arial"/>
                        </a:rPr>
                        <a:t>Phishing attacks</a:t>
                      </a:r>
                      <a:r>
                        <a:rPr lang="en-US" sz="1000" b="0" i="0" u="none" strike="noStrike" kern="1200" cap="none" spc="0" normalizeH="0" baseline="0" noProof="0" dirty="0">
                          <a:ln>
                            <a:noFill/>
                          </a:ln>
                          <a:solidFill>
                            <a:srgbClr val="000000"/>
                          </a:solidFill>
                          <a:effectLst/>
                          <a:uLnTx/>
                          <a:uFillTx/>
                          <a:latin typeface="Arial"/>
                          <a:ea typeface="Calibri"/>
                          <a:cs typeface="Arial"/>
                        </a:rPr>
                        <a:t> </a:t>
                      </a:r>
                    </a:p>
                    <a:p>
                      <a:pPr marL="722163" marR="0" lvl="1"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a:ea typeface="Calibri"/>
                          <a:cs typeface="Arial"/>
                        </a:rPr>
                        <a:t>Use of compromised email accounts</a:t>
                      </a:r>
                      <a:r>
                        <a:rPr lang="en-US" sz="1000" b="0" i="0" u="none" strike="noStrike" kern="1200" cap="none" spc="0" normalizeH="0" baseline="0" noProof="0" dirty="0">
                          <a:ln>
                            <a:noFill/>
                          </a:ln>
                          <a:solidFill>
                            <a:srgbClr val="000000"/>
                          </a:solidFill>
                          <a:effectLst/>
                          <a:uLnTx/>
                          <a:uFillTx/>
                          <a:latin typeface="Arial"/>
                          <a:ea typeface="Calibri"/>
                          <a:cs typeface="Arial"/>
                        </a:rPr>
                        <a:t> </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721995" marR="0" lvl="1"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kumimoji="0" lang="en-US" sz="1000" b="0" i="0" u="none" strike="noStrike" kern="1200" cap="none" spc="0" normalizeH="0" baseline="0" noProof="0" dirty="0">
                          <a:ln>
                            <a:noFill/>
                          </a:ln>
                          <a:solidFill>
                            <a:srgbClr val="000000"/>
                          </a:solidFill>
                          <a:effectLst/>
                          <a:uLnTx/>
                          <a:uFillTx/>
                          <a:latin typeface="Arial"/>
                          <a:ea typeface="Calibri"/>
                          <a:cs typeface="Arial"/>
                        </a:rPr>
                        <a:t>Claims that a bank account can’t be used due to an audit</a:t>
                      </a:r>
                      <a:r>
                        <a:rPr lang="en-US" sz="1000" b="0" i="0" u="none" strike="noStrike" kern="1200" cap="none" spc="0" normalizeH="0" baseline="0" noProof="0" dirty="0">
                          <a:ln>
                            <a:noFill/>
                          </a:ln>
                          <a:solidFill>
                            <a:srgbClr val="000000"/>
                          </a:solidFill>
                          <a:effectLst/>
                          <a:uLnTx/>
                          <a:uFillTx/>
                          <a:latin typeface="Arial"/>
                          <a:ea typeface="Calibri"/>
                          <a:cs typeface="Arial"/>
                        </a:rPr>
                        <a:t> </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721995" marR="0" lvl="1"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kumimoji="0" lang="en-US" sz="1000" b="0" i="0" u="none" strike="noStrike" kern="1200" cap="none" spc="0" normalizeH="0" baseline="0" noProof="0" dirty="0">
                          <a:ln>
                            <a:noFill/>
                          </a:ln>
                          <a:solidFill>
                            <a:srgbClr val="000000"/>
                          </a:solidFill>
                          <a:effectLst/>
                          <a:uLnTx/>
                          <a:uFillTx/>
                          <a:latin typeface="Arial"/>
                          <a:ea typeface="Calibri"/>
                          <a:cs typeface="Arial"/>
                        </a:rPr>
                        <a:t>Multiple account changes sent to victim during attack</a:t>
                      </a:r>
                      <a:r>
                        <a:rPr lang="en-US" sz="1000" b="0" i="0" u="none" strike="noStrike" kern="1200" cap="none" spc="0" normalizeH="0" baseline="0" noProof="0" dirty="0">
                          <a:ln>
                            <a:noFill/>
                          </a:ln>
                          <a:solidFill>
                            <a:srgbClr val="000000"/>
                          </a:solidFill>
                          <a:effectLst/>
                          <a:uLnTx/>
                          <a:uFillTx/>
                          <a:latin typeface="Arial"/>
                          <a:ea typeface="Calibri"/>
                          <a:cs typeface="Arial"/>
                        </a:rPr>
                        <a:t> </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721995" marR="0" lvl="1"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kumimoji="0" lang="en-US" sz="1000" b="0" i="0" u="none" strike="noStrike" kern="1200" cap="none" spc="0" normalizeH="0" baseline="0" noProof="0" dirty="0">
                          <a:ln>
                            <a:noFill/>
                          </a:ln>
                          <a:solidFill>
                            <a:srgbClr val="000000"/>
                          </a:solidFill>
                          <a:effectLst/>
                          <a:uLnTx/>
                          <a:uFillTx/>
                          <a:latin typeface="Arial"/>
                          <a:ea typeface="Calibri"/>
                          <a:cs typeface="Arial"/>
                        </a:rPr>
                        <a:t>Use of inbox email forwarding rules to send emails to fraudsters</a:t>
                      </a:r>
                      <a:r>
                        <a:rPr lang="en-US" sz="1000" b="0" i="0" u="none" strike="noStrike" kern="1200" cap="none" spc="0" normalizeH="0" baseline="0" noProof="0" dirty="0">
                          <a:ln>
                            <a:noFill/>
                          </a:ln>
                          <a:solidFill>
                            <a:srgbClr val="000000"/>
                          </a:solidFill>
                          <a:effectLst/>
                          <a:uLnTx/>
                          <a:uFillTx/>
                          <a:latin typeface="Arial"/>
                          <a:ea typeface="Calibri"/>
                          <a:cs typeface="Arial"/>
                        </a:rPr>
                        <a:t> </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3" name="Up Arrow 25">
            <a:extLst>
              <a:ext uri="{FF2B5EF4-FFF2-40B4-BE49-F238E27FC236}">
                <a16:creationId xmlns:a16="http://schemas.microsoft.com/office/drawing/2014/main" id="{EF8956B7-4CA3-7B4D-BB18-FEC4F54E7CDB}"/>
              </a:ext>
            </a:extLst>
          </p:cNvPr>
          <p:cNvSpPr>
            <a:spLocks noChangeAspect="1"/>
          </p:cNvSpPr>
          <p:nvPr/>
        </p:nvSpPr>
        <p:spPr>
          <a:xfrm>
            <a:off x="6092286" y="4736666"/>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spTree>
    <p:extLst>
      <p:ext uri="{BB962C8B-B14F-4D97-AF65-F5344CB8AC3E}">
        <p14:creationId xmlns:p14="http://schemas.microsoft.com/office/powerpoint/2010/main" val="291588608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60375" y="228600"/>
            <a:ext cx="11272838" cy="535531"/>
          </a:xfrm>
        </p:spPr>
        <p:txBody>
          <a:bodyPr/>
          <a:lstStyle/>
          <a:p>
            <a:r>
              <a:rPr lang="en-US" sz="3150"/>
              <a:t>Community Health / Infectious Disease </a:t>
            </a:r>
            <a:r>
              <a:rPr lang="en-US" sz="3150" dirty="0"/>
              <a:t>Risk</a:t>
            </a:r>
          </a:p>
        </p:txBody>
      </p:sp>
      <p:graphicFrame>
        <p:nvGraphicFramePr>
          <p:cNvPr id="14" name="Table 13"/>
          <p:cNvGraphicFramePr>
            <a:graphicFrameLocks noGrp="1"/>
          </p:cNvGraphicFramePr>
          <p:nvPr>
            <p:extLst>
              <p:ext uri="{D42A27DB-BD31-4B8C-83A1-F6EECF244321}">
                <p14:modId xmlns:p14="http://schemas.microsoft.com/office/powerpoint/2010/main" val="1483902412"/>
              </p:ext>
            </p:extLst>
          </p:nvPr>
        </p:nvGraphicFramePr>
        <p:xfrm>
          <a:off x="457253" y="1307592"/>
          <a:ext cx="11275961" cy="4781356"/>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panose="020B0604020202020204" pitchFamily="34" charset="0"/>
                          <a:ea typeface="Calibri"/>
                          <a:cs typeface="Arial" panose="020B0604020202020204" pitchFamily="34" charset="0"/>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dirty="0">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dirty="0">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panose="020B0604020202020204" pitchFamily="34" charset="0"/>
                          <a:ea typeface="Calibri"/>
                          <a:cs typeface="Arial" panose="020B0604020202020204" pitchFamily="34" charset="0"/>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Current </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B</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a:lnSpc>
                          <a:spcPct val="100000"/>
                        </a:lnSpc>
                        <a:spcBef>
                          <a:spcPts val="0"/>
                        </a:spcBef>
                        <a:spcAft>
                          <a:spcPts val="0"/>
                        </a:spcAft>
                        <a:buNone/>
                      </a:pPr>
                      <a:r>
                        <a:rPr lang="en-US" sz="1000" b="0" i="1" u="none" strike="noStrike" kern="1200" baseline="0" noProof="0" dirty="0">
                          <a:solidFill>
                            <a:srgbClr val="000000"/>
                          </a:solidFill>
                          <a:latin typeface="Arial"/>
                        </a:rPr>
                        <a:t>Community Health / Infectious Disease</a:t>
                      </a:r>
                      <a:r>
                        <a:rPr lang="en-US" sz="1000" i="1" kern="1200" baseline="0" dirty="0">
                          <a:solidFill>
                            <a:schemeClr val="tx1"/>
                          </a:solidFill>
                          <a:latin typeface="Arial"/>
                          <a:ea typeface="Calibri"/>
                          <a:cs typeface="Arial"/>
                        </a:rPr>
                        <a:t> – A public health infectious disease emergency occurs when a community faces serious illness due to a communicable disease which threatens to overwhelm the public health system..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a:ea typeface="Calibri"/>
                          <a:cs typeface="Arial"/>
                        </a:rPr>
                        <a:t>IRT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14999"/>
                        </a:lnSpc>
                        <a:spcAft>
                          <a:spcPts val="0"/>
                        </a:spcAft>
                        <a:buNone/>
                      </a:pPr>
                      <a:r>
                        <a:rPr lang="en-GB" sz="1000" dirty="0">
                          <a:latin typeface="Arial"/>
                          <a:ea typeface="Calibri"/>
                          <a:cs typeface="Arial"/>
                        </a:rPr>
                        <a:t>Cabinet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panose="020B0604020202020204" pitchFamily="34" charset="0"/>
                          <a:ea typeface="Calibri"/>
                          <a:cs typeface="Arial" panose="020B0604020202020204" pitchFamily="34" charset="0"/>
                        </a:rPr>
                        <a:t>Is it enough?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dirty="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264795" lvl="0" indent="-171450" algn="l"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lvl="0" indent="-171450" algn="l">
                        <a:lnSpc>
                          <a:spcPct val="100000"/>
                        </a:lnSpc>
                        <a:spcAft>
                          <a:spcPts val="300"/>
                        </a:spcAft>
                        <a:buFont typeface="Wingdings" panose="05000000000000000000" pitchFamily="2" charset="2"/>
                        <a:buChar char="§"/>
                      </a:pPr>
                      <a:r>
                        <a:rPr lang="en-US" sz="1000" i="0" kern="1200" baseline="0" dirty="0">
                          <a:solidFill>
                            <a:schemeClr val="tx1"/>
                          </a:solidFill>
                          <a:latin typeface="Arial"/>
                          <a:cs typeface="Arial"/>
                        </a:rPr>
                        <a:t>Safety Measures -&gt; Wellness Guidelines </a:t>
                      </a:r>
                    </a:p>
                    <a:p>
                      <a:pPr marL="264795" lvl="0" indent="-171450" algn="l">
                        <a:lnSpc>
                          <a:spcPct val="100000"/>
                        </a:lnSpc>
                        <a:spcAft>
                          <a:spcPts val="300"/>
                        </a:spcAft>
                        <a:buFont typeface="Wingdings" panose="05000000000000000000" pitchFamily="2" charset="2"/>
                        <a:buChar char="§"/>
                      </a:pPr>
                      <a:r>
                        <a:rPr lang="en-US" sz="1000" b="0" i="0" u="none" strike="noStrike" kern="1200" baseline="0" noProof="0" dirty="0">
                          <a:solidFill>
                            <a:srgbClr val="000000"/>
                          </a:solidFill>
                          <a:latin typeface="Arial"/>
                        </a:rPr>
                        <a:t>Stay home if you are sick </a:t>
                      </a:r>
                    </a:p>
                    <a:p>
                      <a:pPr marL="264795" lvl="0" indent="-171450" algn="l">
                        <a:lnSpc>
                          <a:spcPct val="100000"/>
                        </a:lnSpc>
                        <a:spcAft>
                          <a:spcPts val="300"/>
                        </a:spcAft>
                        <a:buFont typeface="Wingdings" panose="05000000000000000000" pitchFamily="2" charset="2"/>
                        <a:buChar char="§"/>
                      </a:pPr>
                      <a:r>
                        <a:rPr lang="en-US" sz="1000" b="0" i="0" u="none" strike="noStrike" kern="1200" baseline="0" noProof="0" dirty="0">
                          <a:solidFill>
                            <a:srgbClr val="000000"/>
                          </a:solidFill>
                          <a:latin typeface="Arial"/>
                        </a:rPr>
                        <a:t>Communicate an absence to your supervisor / instructor </a:t>
                      </a:r>
                    </a:p>
                    <a:p>
                      <a:pPr marL="264795" lvl="0" indent="-171450" algn="l">
                        <a:lnSpc>
                          <a:spcPct val="100000"/>
                        </a:lnSpc>
                        <a:spcAft>
                          <a:spcPts val="300"/>
                        </a:spcAft>
                        <a:buFont typeface="Wingdings" panose="05000000000000000000" pitchFamily="2" charset="2"/>
                        <a:buChar char="§"/>
                      </a:pPr>
                      <a:r>
                        <a:rPr lang="en-US" sz="1000" b="0" i="0" u="none" strike="noStrike" kern="1200" baseline="0" noProof="0" dirty="0">
                          <a:solidFill>
                            <a:srgbClr val="000000"/>
                          </a:solidFill>
                          <a:latin typeface="Arial"/>
                        </a:rPr>
                        <a:t>Wash your hands </a:t>
                      </a:r>
                    </a:p>
                    <a:p>
                      <a:pPr marL="264795" lvl="0" indent="-171450" algn="l">
                        <a:lnSpc>
                          <a:spcPct val="100000"/>
                        </a:lnSpc>
                        <a:spcAft>
                          <a:spcPts val="300"/>
                        </a:spcAft>
                        <a:buFont typeface="Wingdings" panose="05000000000000000000" pitchFamily="2" charset="2"/>
                        <a:buChar char="§"/>
                      </a:pPr>
                      <a:r>
                        <a:rPr lang="en-US" sz="1000" b="0" i="0" u="none" strike="noStrike" kern="1200" baseline="0" noProof="0" dirty="0">
                          <a:solidFill>
                            <a:srgbClr val="000000"/>
                          </a:solidFill>
                          <a:latin typeface="Arial"/>
                        </a:rPr>
                        <a:t>Cover your mouth when coughing or sneezing </a:t>
                      </a:r>
                    </a:p>
                    <a:p>
                      <a:pPr marL="264795" lvl="0" indent="-171450" algn="l">
                        <a:spcAft>
                          <a:spcPts val="300"/>
                        </a:spcAft>
                        <a:buFont typeface="Wingdings" panose="05000000000000000000" pitchFamily="2" charset="2"/>
                        <a:buChar char="§"/>
                      </a:pPr>
                      <a:r>
                        <a:rPr lang="en-US" sz="1000" b="0" i="0" u="none" strike="noStrike" kern="1200" baseline="0" noProof="0" dirty="0">
                          <a:solidFill>
                            <a:srgbClr val="000000"/>
                          </a:solidFill>
                          <a:latin typeface="Arial"/>
                        </a:rPr>
                        <a:t>Clean Surfaces </a:t>
                      </a:r>
                      <a:endParaRPr lang="en-US" dirty="0"/>
                    </a:p>
                    <a:p>
                      <a:pPr marL="265113" marR="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200" dirty="0">
                          <a:latin typeface="Arial"/>
                          <a:cs typeface="Arial"/>
                        </a:rPr>
                        <a:t>JCCC continues to monitor conditions as we transition from pandemic to endemic.</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Update EOP Pandemic Annex</a:t>
                      </a: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Revert back to physician-directed medical care</a:t>
                      </a:r>
                      <a:endParaRPr lang="en-US" dirty="0"/>
                    </a:p>
                    <a:p>
                      <a:pPr marL="264795"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Arial"/>
                          <a:ea typeface="Calibri"/>
                          <a:cs typeface="Arial"/>
                        </a:rPr>
                        <a:t>Use of CDC Provided Calculator to estimate leave / return dates for students and employees.</a:t>
                      </a:r>
                    </a:p>
                    <a:p>
                      <a:pPr marL="93663" indent="0" algn="l" defTabSz="914400" rtl="0" eaLnBrk="1" latinLnBrk="0" hangingPunct="1">
                        <a:spcAft>
                          <a:spcPts val="300"/>
                        </a:spcAft>
                        <a:buFont typeface="Wingdings" panose="05000000000000000000" pitchFamily="2" charset="2"/>
                        <a:buNone/>
                        <a:tabLst/>
                        <a:defRPr/>
                      </a:pPr>
                      <a:endParaRPr lang="en-US" sz="1000" i="0" kern="1200" baseline="0" dirty="0">
                        <a:solidFill>
                          <a:schemeClr val="tx1"/>
                        </a:solidFill>
                        <a:latin typeface="Arial" panose="020B0604020202020204" pitchFamily="34" charset="0"/>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663" indent="0" algn="l">
                        <a:lnSpc>
                          <a:spcPct val="115000"/>
                        </a:lnSpc>
                        <a:spcAft>
                          <a:spcPts val="0"/>
                        </a:spcAft>
                      </a:pPr>
                      <a:r>
                        <a:rPr lang="en-GB" sz="1100" b="1" i="0" kern="1200" baseline="0" dirty="0">
                          <a:solidFill>
                            <a:srgbClr val="0070C0"/>
                          </a:solidFill>
                          <a:latin typeface="Arial" panose="020B0604020202020204" pitchFamily="34" charset="0"/>
                          <a:ea typeface="Calibri"/>
                          <a:cs typeface="Arial" panose="020B0604020202020204" pitchFamily="34" charset="0"/>
                        </a:rPr>
                        <a:t>Performance Tracking / Mitigation Progress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dirty="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264795" lvl="0" indent="-171450" algn="l">
                        <a:lnSpc>
                          <a:spcPct val="100000"/>
                        </a:lnSpc>
                        <a:buClrTx/>
                        <a:buSzTx/>
                        <a:buFont typeface="Wingdings" panose="05000000000000000000" pitchFamily="2" charset="2"/>
                        <a:buChar char="§"/>
                      </a:pPr>
                      <a:r>
                        <a:rPr lang="en-US" sz="1000" b="0" i="0" u="none" strike="noStrike" kern="1200" cap="none" spc="0" normalizeH="0" baseline="0" noProof="0" dirty="0">
                          <a:ln>
                            <a:noFill/>
                          </a:ln>
                          <a:effectLst/>
                          <a:uLnTx/>
                          <a:uFillTx/>
                        </a:rPr>
                        <a:t>HEPA Filtration as of 2021 – improved air quality</a:t>
                      </a:r>
                      <a:endParaRPr lang="en-US" sz="1000" b="0" i="0" u="none" strike="noStrike" kern="1200" cap="none" spc="0" normalizeH="0" baseline="0" noProof="0" dirty="0">
                        <a:ln>
                          <a:noFill/>
                        </a:ln>
                        <a:solidFill>
                          <a:srgbClr val="000000"/>
                        </a:solidFill>
                        <a:effectLst/>
                        <a:uLnTx/>
                        <a:uFillTx/>
                        <a:latin typeface="Arial"/>
                        <a:cs typeface="Arial"/>
                      </a:endParaRPr>
                    </a:p>
                    <a:p>
                      <a:pPr marL="264795" lvl="0" indent="-171450" algn="l">
                        <a:lnSpc>
                          <a:spcPct val="100000"/>
                        </a:lnSpc>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Offering vaccine clinics, encouraging vaccinations through employee and student incent</a:t>
                      </a:r>
                    </a:p>
                    <a:p>
                      <a:pPr marL="264795" lvl="0" indent="-171450" algn="l">
                        <a:lnSpc>
                          <a:spcPct val="100000"/>
                        </a:lnSpc>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KS partnership as an on-campus testing site</a:t>
                      </a:r>
                      <a:endParaRPr kumimoji="0" lang="en-US" sz="1000" b="0" i="0" u="none" strike="noStrike" kern="1200" cap="none" spc="0" normalizeH="0" baseline="0" noProof="0" dirty="0" err="1">
                        <a:ln>
                          <a:noFill/>
                        </a:ln>
                        <a:solidFill>
                          <a:srgbClr val="000000"/>
                        </a:solidFill>
                        <a:effectLst/>
                        <a:uLnTx/>
                        <a:uFillTx/>
                        <a:latin typeface="Arial"/>
                      </a:endParaRPr>
                    </a:p>
                    <a:p>
                      <a:pPr marL="264795" lvl="0" indent="-171450" algn="l">
                        <a:lnSpc>
                          <a:spcPct val="100000"/>
                        </a:lnSpc>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Request Processes for Plexiglass Barriers and PPE</a:t>
                      </a:r>
                    </a:p>
                    <a:p>
                      <a:pPr marL="264795" marR="0" lvl="0" indent="-171450" algn="l">
                        <a:lnSpc>
                          <a:spcPct val="100000"/>
                        </a:lnSpc>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Hand sanitizer and masking stations available at building entrances</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Daily Wellness Check and posted CDC, County and JCCC Guidance</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Remote Work HR Policy</a:t>
                      </a: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Essential Personnel HR Policy</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pPr algn="ctr"/>
                      <a:endParaRPr lang="en-GB" sz="1000" dirty="0">
                        <a:latin typeface="Arial"/>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marR="0" lvl="0" indent="-171450" algn="l" rtl="0" eaLnBrk="1" fontAlgn="auto" latinLnBrk="0" hangingPunct="1">
                        <a:lnSpc>
                          <a:spcPct val="100000"/>
                        </a:lnSpc>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cs typeface="Arial"/>
                        </a:rPr>
                        <a:t>Lack of trust in public health / government agency guidance</a:t>
                      </a:r>
                    </a:p>
                    <a:p>
                      <a:pPr marL="264795" marR="0" lvl="0" indent="-171450" algn="l" rtl="0" eaLnBrk="1" fontAlgn="auto" latinLnBrk="0" hangingPunct="1">
                        <a:lnSpc>
                          <a:spcPct val="100000"/>
                        </a:lnSpc>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cs typeface="Arial"/>
                        </a:rPr>
                        <a:t>Turnover in public health and healthcare sectors</a:t>
                      </a:r>
                    </a:p>
                    <a:p>
                      <a:pPr marL="264795"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New COVID Variants</a:t>
                      </a:r>
                    </a:p>
                    <a:p>
                      <a:pPr marL="264795"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Monkeypox, H1N1, </a:t>
                      </a:r>
                      <a:r>
                        <a:rPr lang="en-US" sz="1000" b="0" i="0" u="none" strike="noStrike" kern="1200" cap="none" spc="0" normalizeH="0" baseline="0" noProof="0" dirty="0" err="1">
                          <a:ln>
                            <a:noFill/>
                          </a:ln>
                          <a:solidFill>
                            <a:srgbClr val="000000"/>
                          </a:solidFill>
                          <a:effectLst/>
                          <a:uLnTx/>
                          <a:uFillTx/>
                          <a:latin typeface="Arial"/>
                        </a:rPr>
                        <a:t>etc</a:t>
                      </a:r>
                      <a:endParaRPr lang="en-US" sz="1000" b="0" i="0" u="none" strike="noStrike" kern="1200" cap="none" spc="0" normalizeH="0" baseline="0" noProof="0" dirty="0">
                        <a:ln>
                          <a:noFill/>
                        </a:ln>
                        <a:solidFill>
                          <a:srgbClr val="000000"/>
                        </a:solidFill>
                        <a:effectLst/>
                        <a:uLnTx/>
                        <a:uFillTx/>
                        <a:latin typeface="Arial"/>
                      </a:endParaRPr>
                    </a:p>
                    <a:p>
                      <a:pPr marL="264795"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Flu Variants</a:t>
                      </a:r>
                      <a:endParaRPr lang="en-US" dirty="0"/>
                    </a:p>
                    <a:p>
                      <a:pPr marL="264795"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RSV</a:t>
                      </a:r>
                      <a:endParaRPr lang="en-US" dirty="0"/>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5" name="Up Arrow 27">
            <a:extLst>
              <a:ext uri="{FF2B5EF4-FFF2-40B4-BE49-F238E27FC236}">
                <a16:creationId xmlns:a16="http://schemas.microsoft.com/office/drawing/2014/main" id="{A4374F5C-1D3E-D99E-EDF9-4040B2A36076}"/>
              </a:ext>
            </a:extLst>
          </p:cNvPr>
          <p:cNvSpPr>
            <a:spLocks noChangeAspect="1"/>
          </p:cNvSpPr>
          <p:nvPr/>
        </p:nvSpPr>
        <p:spPr>
          <a:xfrm rot="10800000">
            <a:off x="6073471" y="5097827"/>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Tree>
    <p:extLst>
      <p:ext uri="{BB962C8B-B14F-4D97-AF65-F5344CB8AC3E}">
        <p14:creationId xmlns:p14="http://schemas.microsoft.com/office/powerpoint/2010/main" val="395618824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C249FB-F67F-0B94-A675-EEF14F26CA28}"/>
              </a:ext>
            </a:extLst>
          </p:cNvPr>
          <p:cNvSpPr txBox="1"/>
          <p:nvPr/>
        </p:nvSpPr>
        <p:spPr>
          <a:xfrm>
            <a:off x="10314880" y="5999356"/>
            <a:ext cx="1605774" cy="574203"/>
          </a:xfrm>
          <a:prstGeom prst="rect">
            <a:avLst/>
          </a:prstGeom>
          <a:solidFill>
            <a:schemeClr val="bg1"/>
          </a:solidFill>
        </p:spPr>
        <p:txBody>
          <a:bodyPr wrap="square" rtlCol="0">
            <a:spAutoFit/>
          </a:bodyPr>
          <a:lstStyle/>
          <a:p>
            <a:endParaRPr lang="en-US" dirty="0"/>
          </a:p>
        </p:txBody>
      </p:sp>
      <p:sp>
        <p:nvSpPr>
          <p:cNvPr id="40" name="Title 1"/>
          <p:cNvSpPr>
            <a:spLocks noGrp="1"/>
          </p:cNvSpPr>
          <p:nvPr>
            <p:ph type="title"/>
          </p:nvPr>
        </p:nvSpPr>
        <p:spPr>
          <a:xfrm>
            <a:off x="460375" y="24809"/>
            <a:ext cx="11272838" cy="535531"/>
          </a:xfrm>
        </p:spPr>
        <p:txBody>
          <a:bodyPr/>
          <a:lstStyle/>
          <a:p>
            <a:r>
              <a:rPr lang="en-US" dirty="0"/>
              <a:t>Talent Management Risk</a:t>
            </a:r>
          </a:p>
        </p:txBody>
      </p:sp>
      <p:graphicFrame>
        <p:nvGraphicFramePr>
          <p:cNvPr id="14" name="Table 13"/>
          <p:cNvGraphicFramePr>
            <a:graphicFrameLocks noGrp="1"/>
          </p:cNvGraphicFramePr>
          <p:nvPr>
            <p:extLst>
              <p:ext uri="{D42A27DB-BD31-4B8C-83A1-F6EECF244321}">
                <p14:modId xmlns:p14="http://schemas.microsoft.com/office/powerpoint/2010/main" val="3624919820"/>
              </p:ext>
            </p:extLst>
          </p:nvPr>
        </p:nvGraphicFramePr>
        <p:xfrm>
          <a:off x="223617" y="532792"/>
          <a:ext cx="11508008" cy="6363367"/>
        </p:xfrm>
        <a:graphic>
          <a:graphicData uri="http://schemas.openxmlformats.org/drawingml/2006/table">
            <a:tbl>
              <a:tblPr/>
              <a:tblGrid>
                <a:gridCol w="418777">
                  <a:extLst>
                    <a:ext uri="{9D8B030D-6E8A-4147-A177-3AD203B41FA5}">
                      <a16:colId xmlns:a16="http://schemas.microsoft.com/office/drawing/2014/main" val="20000"/>
                    </a:ext>
                  </a:extLst>
                </a:gridCol>
                <a:gridCol w="4987001">
                  <a:extLst>
                    <a:ext uri="{9D8B030D-6E8A-4147-A177-3AD203B41FA5}">
                      <a16:colId xmlns:a16="http://schemas.microsoft.com/office/drawing/2014/main" val="20001"/>
                    </a:ext>
                  </a:extLst>
                </a:gridCol>
                <a:gridCol w="808030">
                  <a:extLst>
                    <a:ext uri="{9D8B030D-6E8A-4147-A177-3AD203B41FA5}">
                      <a16:colId xmlns:a16="http://schemas.microsoft.com/office/drawing/2014/main" val="20002"/>
                    </a:ext>
                  </a:extLst>
                </a:gridCol>
                <a:gridCol w="1473800">
                  <a:extLst>
                    <a:ext uri="{9D8B030D-6E8A-4147-A177-3AD203B41FA5}">
                      <a16:colId xmlns:a16="http://schemas.microsoft.com/office/drawing/2014/main" val="20003"/>
                    </a:ext>
                  </a:extLst>
                </a:gridCol>
                <a:gridCol w="1268948">
                  <a:extLst>
                    <a:ext uri="{9D8B030D-6E8A-4147-A177-3AD203B41FA5}">
                      <a16:colId xmlns:a16="http://schemas.microsoft.com/office/drawing/2014/main" val="20004"/>
                    </a:ext>
                  </a:extLst>
                </a:gridCol>
                <a:gridCol w="1275726">
                  <a:extLst>
                    <a:ext uri="{9D8B030D-6E8A-4147-A177-3AD203B41FA5}">
                      <a16:colId xmlns:a16="http://schemas.microsoft.com/office/drawing/2014/main" val="20005"/>
                    </a:ext>
                  </a:extLst>
                </a:gridCol>
                <a:gridCol w="1275726">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a:ea typeface="Calibri"/>
                          <a:cs typeface="Arial"/>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a:ea typeface="Calibri"/>
                          <a:cs typeface="Arial"/>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solidFill>
                            <a:srgbClr val="0070C0"/>
                          </a:solidFill>
                          <a:latin typeface="Arial"/>
                          <a:ea typeface="Calibri"/>
                          <a:cs typeface="Arial"/>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nSpc>
                          <a:spcPct val="115000"/>
                        </a:lnSpc>
                        <a:spcAft>
                          <a:spcPts val="0"/>
                        </a:spcAft>
                      </a:pPr>
                      <a:r>
                        <a:rPr lang="en-GB" sz="1200" b="1" dirty="0">
                          <a:solidFill>
                            <a:srgbClr val="0070C0"/>
                          </a:solidFill>
                          <a:latin typeface="Arial"/>
                          <a:ea typeface="Calibri"/>
                          <a:cs typeface="Arial"/>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a:ea typeface="Calibri"/>
                          <a:cs typeface="Arial"/>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a:ea typeface="Calibri"/>
                          <a:cs typeface="Arial"/>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en-GB" sz="1200" b="1" dirty="0">
                          <a:solidFill>
                            <a:srgbClr val="0070C0"/>
                          </a:solidFill>
                          <a:latin typeface="Arial"/>
                          <a:ea typeface="Calibri"/>
                          <a:cs typeface="Arial"/>
                        </a:rPr>
                        <a:t>Current </a:t>
                      </a:r>
                      <a:endParaRPr lang="en-GB" sz="1200" b="1" dirty="0">
                        <a:solidFill>
                          <a:srgbClr val="0070C0"/>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a:ea typeface="Calibri"/>
                          <a:cs typeface="Arial"/>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C</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i="1" kern="1200" baseline="0" dirty="0">
                          <a:solidFill>
                            <a:schemeClr val="tx1"/>
                          </a:solidFill>
                          <a:latin typeface="Arial"/>
                          <a:ea typeface="Calibri"/>
                          <a:cs typeface="Arial"/>
                        </a:rPr>
                        <a:t>Talent Management Risk – The risk that the organization's inability to recruit, engage and develop employees and leaders across all service lines to effectively and efficiently support organization goals and objectives.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a:ea typeface="Calibri"/>
                          <a:cs typeface="Arial"/>
                        </a:rPr>
                        <a:t>HR Leadership</a:t>
                      </a:r>
                      <a:endParaRPr lang="en-GB" sz="1000" dirty="0">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000" dirty="0">
                          <a:latin typeface="Arial"/>
                          <a:ea typeface="Calibri"/>
                          <a:cs typeface="Arial"/>
                        </a:rPr>
                        <a:t>Cabinet</a:t>
                      </a:r>
                      <a:endParaRPr lang="en-GB" sz="1000" dirty="0">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37613">
                <a:tc gridSpan="2">
                  <a:txBody>
                    <a:bodyPr/>
                    <a:lstStyle/>
                    <a:p>
                      <a:pPr marL="93345" indent="0"/>
                      <a:r>
                        <a:rPr lang="en-US" sz="1100" b="1" i="0" kern="1200" baseline="0" dirty="0">
                          <a:solidFill>
                            <a:srgbClr val="0070C0"/>
                          </a:solidFill>
                          <a:latin typeface="Arial"/>
                          <a:ea typeface="Calibri"/>
                          <a:cs typeface="Arial"/>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0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a:ea typeface="Calibri"/>
                          <a:cs typeface="Arial"/>
                        </a:rPr>
                        <a:t>Is it enough? </a:t>
                      </a:r>
                      <a:endParaRPr lang="en-US" sz="1100" b="1" i="0" kern="1200" baseline="0" dirty="0">
                        <a:solidFill>
                          <a:srgbClr val="0070C0"/>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marL="93345" indent="0"/>
                      <a:r>
                        <a:rPr lang="en-US" sz="1100" b="1" i="0" kern="1200" baseline="0" dirty="0">
                          <a:solidFill>
                            <a:srgbClr val="0070C0"/>
                          </a:solidFill>
                          <a:latin typeface="Arial"/>
                          <a:ea typeface="Calibri"/>
                          <a:cs typeface="Arial"/>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sz="1000" b="1" i="0" kern="1200" baseline="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182880" indent="-171450" algn="l" rtl="0" eaLnBrk="1" latinLnBrk="0" hangingPunct="1">
                        <a:spcAft>
                          <a:spcPts val="0"/>
                        </a:spcAft>
                        <a:buFont typeface="Wingdings" panose="05000000000000000000" pitchFamily="2" charset="2"/>
                        <a:buChar char="§"/>
                      </a:pPr>
                      <a:r>
                        <a:rPr lang="en-US" sz="1000" i="0" kern="1200" baseline="0" dirty="0">
                          <a:solidFill>
                            <a:schemeClr val="tx1"/>
                          </a:solidFill>
                          <a:latin typeface="Arial" panose="020B0604020202020204" pitchFamily="34" charset="0"/>
                          <a:ea typeface="Calibri"/>
                          <a:cs typeface="Arial" panose="020B0604020202020204" pitchFamily="34" charset="0"/>
                        </a:rPr>
                        <a:t>Added different sources to recruit from (HERC, Insight into Diversity) </a:t>
                      </a:r>
                    </a:p>
                    <a:p>
                      <a:pPr marL="182880" indent="-171450" algn="l" rtl="0" eaLnBrk="1" latinLnBrk="0" hangingPunct="1">
                        <a:spcAft>
                          <a:spcPts val="0"/>
                        </a:spcAft>
                        <a:buFont typeface="Wingdings" panose="05000000000000000000" pitchFamily="2" charset="2"/>
                        <a:buChar char="§"/>
                      </a:pPr>
                      <a:r>
                        <a:rPr lang="en-US" sz="1000" i="0" kern="1200" baseline="0" dirty="0">
                          <a:solidFill>
                            <a:schemeClr val="tx1"/>
                          </a:solidFill>
                          <a:latin typeface="Arial"/>
                          <a:ea typeface="Calibri"/>
                          <a:cs typeface="Arial"/>
                        </a:rPr>
                        <a:t>HR not only be the only part of employee engagement – individuals should be engaging their own team</a:t>
                      </a:r>
                    </a:p>
                    <a:p>
                      <a:pPr marL="182880" indent="-171450" algn="l" rtl="0" eaLnBrk="1" latinLnBrk="0" hangingPunct="1">
                        <a:spcAft>
                          <a:spcPts val="0"/>
                        </a:spcAft>
                        <a:buFont typeface="Wingdings" panose="05000000000000000000" pitchFamily="2" charset="2"/>
                        <a:buChar char="§"/>
                      </a:pPr>
                      <a:r>
                        <a:rPr lang="en-US" sz="1000" i="0" kern="1200" baseline="0" dirty="0">
                          <a:solidFill>
                            <a:schemeClr val="tx1"/>
                          </a:solidFill>
                          <a:latin typeface="Arial"/>
                          <a:ea typeface="Calibri"/>
                          <a:cs typeface="Arial"/>
                        </a:rPr>
                        <a:t>Provide leadership training about employee engagement through New hire supervisor</a:t>
                      </a:r>
                      <a:endParaRPr lang="en-US" sz="1000" i="0" kern="1200" baseline="0" dirty="0">
                        <a:solidFill>
                          <a:schemeClr val="tx1"/>
                        </a:solidFill>
                        <a:latin typeface="Arial"/>
                        <a:cs typeface="Arial"/>
                      </a:endParaRPr>
                    </a:p>
                    <a:p>
                      <a:pPr marL="182880" lvl="0" indent="-171450" algn="l">
                        <a:spcAft>
                          <a:spcPts val="0"/>
                        </a:spcAft>
                        <a:buFont typeface="Wingdings" panose="05000000000000000000" pitchFamily="2" charset="2"/>
                        <a:buChar char="§"/>
                      </a:pPr>
                      <a:r>
                        <a:rPr lang="en-US" sz="1000" b="1" i="0" u="none" strike="noStrike" kern="1200" baseline="0" noProof="0" dirty="0"/>
                        <a:t>The Job Architecture Project is intended to: </a:t>
                      </a:r>
                      <a:r>
                        <a:rPr lang="en-US" sz="1000" b="0" i="0" u="none" strike="noStrike" kern="1200" baseline="0" noProof="0" dirty="0"/>
                        <a:t>Culpepper will develop a compensation philosophy for JCCC. A compensation philosophy is a formal, written statement, that identifies the organization’s Total Pay Strategies, creates a framework for consistency, and serves as the guiding principles that drive decision making for the compensation of JCCC employees. It is developed with the organization’s business goals and objectives in mind, while being competitive in the market. The compensation philosophy is a tool to attract the best possible talent to our business and communicate our appreciation to those working for us. </a:t>
                      </a:r>
                      <a:endParaRPr lang="en-US" dirty="0"/>
                    </a:p>
                    <a:p>
                      <a:pPr marL="182880" lvl="0" indent="-171450" algn="l">
                        <a:spcAft>
                          <a:spcPts val="0"/>
                        </a:spcAft>
                        <a:buFont typeface="Wingdings" panose="05000000000000000000" pitchFamily="2" charset="2"/>
                        <a:buChar char="§"/>
                      </a:pPr>
                      <a:r>
                        <a:rPr lang="en-US" sz="1000" b="0" i="0" u="none" strike="noStrike" kern="1200" baseline="0" noProof="0" dirty="0"/>
                        <a:t>The elements of the Job Architecture Project will ensure each job families contains job descriptions that reflect the essential functions of the job, without bias. The remaining exercises of the project will provide transparency of the compensation application which in turn will motivate and engage employees by giving them career ladders and the understanding of the knowledge, skills, abilities, education, and work experience necessary to advance, if so desired. The market pricing of jobs along with the benefits offered by JCCC will ensure that a competitive total rewards system is in place in order to recruit and retain high quality employees during this historic low employment, high inflation economy.</a:t>
                      </a: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dirty="0">
                          <a:latin typeface="Arial" panose="020B0604020202020204" pitchFamily="34" charset="0"/>
                          <a:cs typeface="Arial" panose="020B0604020202020204" pitchFamily="34" charset="0"/>
                        </a:rPr>
                        <a:t>No</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182880" marR="0" lvl="0" indent="-171450" algn="l" defTabSz="914098"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00" i="0" kern="1200" baseline="0" dirty="0">
                          <a:solidFill>
                            <a:schemeClr val="tx1"/>
                          </a:solidFill>
                          <a:latin typeface="Arial"/>
                          <a:ea typeface="Calibri"/>
                          <a:cs typeface="Arial"/>
                        </a:rPr>
                        <a:t>Need budget </a:t>
                      </a:r>
                      <a:r>
                        <a:rPr lang="en-US" sz="1000" i="0" kern="1200" baseline="0" dirty="0">
                          <a:solidFill>
                            <a:schemeClr val="tx1"/>
                          </a:solidFill>
                          <a:latin typeface="Arial" panose="020B0604020202020204" pitchFamily="34" charset="0"/>
                          <a:ea typeface="Calibri"/>
                          <a:cs typeface="Arial" panose="020B0604020202020204" pitchFamily="34" charset="0"/>
                        </a:rPr>
                        <a:t>to create more career fairs and marketing on local news outlets.</a:t>
                      </a:r>
                    </a:p>
                    <a:p>
                      <a:pPr marL="182880" marR="0" lvl="0" indent="-171450" algn="l" defTabSz="914098"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00" i="0" kern="1200" baseline="0" dirty="0">
                          <a:solidFill>
                            <a:schemeClr val="tx1"/>
                          </a:solidFill>
                          <a:latin typeface="Arial" panose="020B0604020202020204" pitchFamily="34" charset="0"/>
                          <a:ea typeface="Calibri"/>
                          <a:cs typeface="Arial" panose="020B0604020202020204" pitchFamily="34" charset="0"/>
                        </a:rPr>
                        <a:t>Look at qualifications with job (example: administrative assistants, no degree should be needed).</a:t>
                      </a:r>
                    </a:p>
                    <a:p>
                      <a:pPr marL="182880" marR="0" lvl="0" indent="-171450" algn="l" defTabSz="914098"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000" i="0" kern="1200" baseline="0" dirty="0">
                          <a:solidFill>
                            <a:schemeClr val="tx1"/>
                          </a:solidFill>
                          <a:latin typeface="Arial" panose="020B0604020202020204" pitchFamily="34" charset="0"/>
                          <a:ea typeface="Calibri"/>
                          <a:cs typeface="Arial" panose="020B0604020202020204" pitchFamily="34" charset="0"/>
                        </a:rPr>
                        <a:t>Have currently about $10,000 to post on outside job sources/outlets for hiring managers to choose where to post for specialized types of positions.</a:t>
                      </a:r>
                    </a:p>
                    <a:p>
                      <a:pPr marL="182880" marR="0" lvl="0" indent="-171450" algn="l" rtl="0" eaLnBrk="1" fontAlgn="auto" latinLnBrk="0" hangingPunct="1">
                        <a:lnSpc>
                          <a:spcPct val="100000"/>
                        </a:lnSpc>
                        <a:spcBef>
                          <a:spcPts val="0"/>
                        </a:spcBef>
                        <a:spcAft>
                          <a:spcPts val="0"/>
                        </a:spcAft>
                        <a:buClrTx/>
                        <a:buSzTx/>
                        <a:buFont typeface="Wingdings" panose="05000000000000000000" pitchFamily="2" charset="2"/>
                        <a:buChar char="§"/>
                      </a:pPr>
                      <a:r>
                        <a:rPr lang="en-US" sz="1000" i="0" kern="1200" baseline="0" dirty="0">
                          <a:solidFill>
                            <a:schemeClr val="tx1"/>
                          </a:solidFill>
                          <a:latin typeface="Arial"/>
                          <a:ea typeface="Calibri"/>
                          <a:cs typeface="Arial"/>
                        </a:rPr>
                        <a:t>Provide more on demand training about employee engagement by others outside of HR to get stakeholder perspectives.</a:t>
                      </a:r>
                      <a:endParaRPr lang="en-US" sz="1000" i="0" kern="1200" baseline="0" dirty="0">
                        <a:solidFill>
                          <a:schemeClr val="tx1"/>
                        </a:solidFill>
                        <a:latin typeface="Arial"/>
                        <a:cs typeface="Arial"/>
                      </a:endParaRPr>
                    </a:p>
                    <a:p>
                      <a:pPr marL="182880" marR="0" lvl="0"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On March 2, 2023, JCCC entered into an agreement with Culpepper and Associates to conduct a Job Architecture Project that will conclude no later than December 31, 2023, at the cost of approximately $249,995. The owner of this project is the Department of Human Resources. The project includes the following:</a:t>
                      </a:r>
                      <a:endParaRPr lang="en-US" sz="1000" i="0" kern="1200" baseline="0" dirty="0">
                        <a:solidFill>
                          <a:schemeClr val="tx1"/>
                        </a:solidFill>
                        <a:latin typeface="Arial"/>
                        <a:cs typeface="Arial"/>
                      </a:endParaRPr>
                    </a:p>
                    <a:p>
                      <a:pPr marL="639930" marR="0" lvl="1"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Compensation Philosophy Development</a:t>
                      </a:r>
                      <a:endParaRPr lang="en-US" sz="1000" i="0" kern="1200" baseline="0" dirty="0">
                        <a:solidFill>
                          <a:schemeClr val="tx1"/>
                        </a:solidFill>
                        <a:latin typeface="Arial"/>
                        <a:cs typeface="Arial"/>
                      </a:endParaRPr>
                    </a:p>
                    <a:p>
                      <a:pPr marL="639930" marR="0" lvl="1"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Organization Understanding and Job Analysis</a:t>
                      </a:r>
                      <a:endParaRPr lang="en-US" sz="1000" i="0" kern="1200" baseline="0" dirty="0">
                        <a:solidFill>
                          <a:schemeClr val="tx1"/>
                        </a:solidFill>
                        <a:latin typeface="Arial"/>
                        <a:cs typeface="Arial"/>
                      </a:endParaRPr>
                    </a:p>
                    <a:p>
                      <a:pPr marL="639930" marR="0" lvl="1"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Title/Code Audit Job Matching &amp; Data Submission Completion</a:t>
                      </a:r>
                      <a:endParaRPr lang="en-US" sz="1000" i="0" kern="1200" baseline="0" dirty="0">
                        <a:solidFill>
                          <a:schemeClr val="tx1"/>
                        </a:solidFill>
                        <a:latin typeface="Arial"/>
                        <a:cs typeface="Arial"/>
                      </a:endParaRPr>
                    </a:p>
                    <a:p>
                      <a:pPr marL="639930" marR="0" lvl="1"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Analysis of Outside Data Sources</a:t>
                      </a:r>
                      <a:endParaRPr lang="en-US" sz="1000" i="0" kern="1200" baseline="0" dirty="0">
                        <a:solidFill>
                          <a:schemeClr val="tx1"/>
                        </a:solidFill>
                        <a:latin typeface="Arial"/>
                        <a:cs typeface="Arial"/>
                      </a:endParaRPr>
                    </a:p>
                    <a:p>
                      <a:pPr marL="639930" marR="0" lvl="1"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Competitive Analysis</a:t>
                      </a:r>
                      <a:endParaRPr lang="en-US" sz="1000" i="0" kern="1200" baseline="0" dirty="0">
                        <a:solidFill>
                          <a:schemeClr val="tx1"/>
                        </a:solidFill>
                        <a:latin typeface="Arial"/>
                        <a:cs typeface="Arial"/>
                      </a:endParaRPr>
                    </a:p>
                    <a:p>
                      <a:pPr marL="639930" marR="0" lvl="1"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Pay Structure Development</a:t>
                      </a:r>
                      <a:endParaRPr lang="en-US" sz="1000" i="0" kern="1200" baseline="0" dirty="0">
                        <a:solidFill>
                          <a:schemeClr val="tx1"/>
                        </a:solidFill>
                        <a:latin typeface="Arial"/>
                        <a:cs typeface="Arial"/>
                      </a:endParaRPr>
                    </a:p>
                    <a:p>
                      <a:pPr marL="639930" marR="0" lvl="1"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Report Results &amp; Implementation            </a:t>
                      </a:r>
                      <a:endParaRPr lang="en-US" sz="1000" i="0" kern="1200" baseline="0" dirty="0">
                        <a:solidFill>
                          <a:schemeClr val="tx1"/>
                        </a:solidFill>
                        <a:latin typeface="Arial"/>
                        <a:cs typeface="Arial"/>
                      </a:endParaRPr>
                    </a:p>
                    <a:p>
                      <a:pPr marL="639930" marR="0" lvl="1" indent="-171450" algn="l">
                        <a:lnSpc>
                          <a:spcPct val="100000"/>
                        </a:lnSpc>
                        <a:spcBef>
                          <a:spcPts val="0"/>
                        </a:spcBef>
                        <a:spcAft>
                          <a:spcPts val="0"/>
                        </a:spcAft>
                        <a:buClrTx/>
                        <a:buSzTx/>
                        <a:buFont typeface="Wingdings" panose="05000000000000000000" pitchFamily="2" charset="2"/>
                        <a:buChar char="§"/>
                      </a:pPr>
                      <a:r>
                        <a:rPr lang="en-US" sz="1000" i="0" kern="1200" baseline="0" noProof="0" dirty="0">
                          <a:solidFill>
                            <a:schemeClr val="tx1"/>
                          </a:solidFill>
                          <a:latin typeface="Arial"/>
                          <a:cs typeface="Arial"/>
                        </a:rPr>
                        <a:t>Internal Equity Benchmarking</a:t>
                      </a: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339954">
                <a:tc gridSpan="2">
                  <a:txBody>
                    <a:bodyPr/>
                    <a:lstStyle/>
                    <a:p>
                      <a:pPr marL="93345" indent="0" algn="l">
                        <a:lnSpc>
                          <a:spcPct val="115000"/>
                        </a:lnSpc>
                        <a:spcAft>
                          <a:spcPts val="0"/>
                        </a:spcAft>
                      </a:pPr>
                      <a:r>
                        <a:rPr lang="en-GB" sz="1100" b="1" i="0" kern="1200" baseline="0" dirty="0">
                          <a:solidFill>
                            <a:srgbClr val="0070C0"/>
                          </a:solidFill>
                          <a:latin typeface="Arial"/>
                          <a:ea typeface="Calibri"/>
                          <a:cs typeface="Arial"/>
                        </a:rPr>
                        <a:t>Performance Tracking / Mitigation Progress </a:t>
                      </a:r>
                      <a:endParaRPr lang="en-GB" sz="1100" b="1" i="0" kern="1200" baseline="0" dirty="0">
                        <a:solidFill>
                          <a:srgbClr val="0070C0"/>
                        </a:solidFill>
                        <a:latin typeface="Arial" panose="020B0604020202020204" pitchFamily="34" charset="0"/>
                        <a:ea typeface="Calibri"/>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a:ea typeface="Calibri"/>
                          <a:cs typeface="Arial"/>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marL="93345"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a:ea typeface="Calibri"/>
                          <a:cs typeface="Arial"/>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91440" marR="0" lvl="0" indent="-182880" algn="l" rtl="0" eaLnBrk="1" fontAlgn="auto" latinLnBrk="0" hangingPunct="1">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effectLst/>
                          <a:uLnTx/>
                          <a:uFillTx/>
                        </a:rPr>
                        <a:t>Measure time to fill for positions to include by hiring manager*</a:t>
                      </a:r>
                    </a:p>
                    <a:p>
                      <a:pPr marL="91440" lvl="0" indent="-182880" algn="l">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effectLst/>
                          <a:uLnTx/>
                          <a:uFillTx/>
                        </a:rPr>
                        <a:t>Measure turnover to include by hiring manager</a:t>
                      </a:r>
                      <a:endParaRPr lang="en-US" sz="1000" dirty="0"/>
                    </a:p>
                    <a:p>
                      <a:pPr marL="91440" lvl="0" indent="-182880" algn="l">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effectLst/>
                          <a:uLnTx/>
                          <a:uFillTx/>
                        </a:rPr>
                        <a:t>Measure employee engagement over time.</a:t>
                      </a:r>
                      <a:endParaRPr lang="en-US" sz="1000" dirty="0"/>
                    </a:p>
                    <a:p>
                      <a:pPr marL="91440" lvl="0" indent="-182880" algn="l">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effectLst/>
                          <a:uLnTx/>
                          <a:uFillTx/>
                        </a:rPr>
                        <a:t>Measure attendance in employee development courses</a:t>
                      </a:r>
                      <a:endParaRPr lang="en-US" sz="500" b="0" i="0" u="none" strike="noStrike" kern="1200" cap="none" spc="0" normalizeH="0" baseline="0" noProof="0" dirty="0">
                        <a:ln>
                          <a:noFill/>
                        </a:ln>
                        <a:effectLst/>
                        <a:uLnTx/>
                        <a:uFillTx/>
                      </a:endParaRPr>
                    </a:p>
                    <a:p>
                      <a:pPr marL="0" lvl="0" indent="0" algn="l">
                        <a:lnSpc>
                          <a:spcPct val="100000"/>
                        </a:lnSpc>
                        <a:spcBef>
                          <a:spcPts val="0"/>
                        </a:spcBef>
                        <a:spcAft>
                          <a:spcPts val="0"/>
                        </a:spcAft>
                        <a:buClrTx/>
                        <a:buSzTx/>
                        <a:buFont typeface="Wingdings" panose="05000000000000000000" pitchFamily="2" charset="2"/>
                        <a:buNone/>
                      </a:pPr>
                      <a:endParaRPr lang="en-US" sz="1000" b="0" i="0" u="none" strike="noStrike" kern="1200" cap="none" spc="0" normalizeH="0" baseline="0" noProof="0" dirty="0">
                        <a:ln>
                          <a:noFill/>
                        </a:ln>
                        <a:effectLst/>
                        <a:uLnTx/>
                        <a:uFillTx/>
                      </a:endParaRPr>
                    </a:p>
                    <a:p>
                      <a:pPr marL="0" lvl="0" indent="0" algn="l">
                        <a:lnSpc>
                          <a:spcPct val="100000"/>
                        </a:lnSpc>
                        <a:spcBef>
                          <a:spcPts val="0"/>
                        </a:spcBef>
                        <a:spcAft>
                          <a:spcPts val="0"/>
                        </a:spcAft>
                        <a:buClrTx/>
                        <a:buSzTx/>
                        <a:buFont typeface="Wingdings" panose="05000000000000000000" pitchFamily="2" charset="2"/>
                        <a:buNone/>
                      </a:pPr>
                      <a:r>
                        <a:rPr lang="en-US" sz="1000" b="0" i="1" u="none" strike="noStrike" kern="1200" cap="none" spc="0" normalizeH="0" baseline="0" noProof="0" dirty="0">
                          <a:ln>
                            <a:noFill/>
                          </a:ln>
                          <a:effectLst/>
                          <a:uLnTx/>
                          <a:uFillTx/>
                        </a:rPr>
                        <a:t>* System limitations currently do not allow for this measurement.</a:t>
                      </a:r>
                      <a:endParaRPr lang="en-US" sz="1000" i="1" dirty="0"/>
                    </a:p>
                    <a:p>
                      <a:pPr marL="91440" marR="0" lvl="0" indent="-182880" algn="l">
                        <a:lnSpc>
                          <a:spcPct val="100000"/>
                        </a:lnSpc>
                        <a:spcBef>
                          <a:spcPts val="0"/>
                        </a:spcBef>
                        <a:spcAft>
                          <a:spcPts val="300"/>
                        </a:spcAft>
                        <a:buClrTx/>
                        <a:buSzTx/>
                        <a:buFont typeface="Wingdings" panose="05000000000000000000" pitchFamily="2" charset="2"/>
                        <a:buChar char="§"/>
                      </a:pP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91440" marR="0" lvl="0" indent="-182880" algn="l" rtl="0" eaLnBrk="1" fontAlgn="auto" latinLnBrk="0" hangingPunct="1">
                        <a:lnSpc>
                          <a:spcPct val="100000"/>
                        </a:lnSpc>
                        <a:spcBef>
                          <a:spcPts val="0"/>
                        </a:spcBef>
                        <a:spcAft>
                          <a:spcPts val="300"/>
                        </a:spcAft>
                        <a:buClrTx/>
                        <a:buSzTx/>
                        <a:buFont typeface="Wingdings" panose="05000000000000000000" pitchFamily="2" charset="2"/>
                        <a:buChar char="§"/>
                      </a:pP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91440" marR="0" lvl="0" indent="-182880" algn="l" rtl="0" eaLnBrk="1" fontAlgn="auto" latinLnBrk="0" hangingPunct="1">
                        <a:lnSpc>
                          <a:spcPct val="100000"/>
                        </a:lnSpc>
                        <a:spcBef>
                          <a:spcPts val="0"/>
                        </a:spcBef>
                        <a:spcAft>
                          <a:spcPts val="300"/>
                        </a:spcAft>
                        <a:buClrTx/>
                        <a:buSzTx/>
                        <a:buFont typeface="Wingdings" panose="05000000000000000000" pitchFamily="2" charset="2"/>
                        <a:buChar char="§"/>
                      </a:pP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91440" marR="0" lvl="0" indent="-182880" algn="l" rtl="0" eaLnBrk="1" fontAlgn="auto" latinLnBrk="0" hangingPunct="1">
                        <a:lnSpc>
                          <a:spcPct val="100000"/>
                        </a:lnSpc>
                        <a:spcBef>
                          <a:spcPts val="0"/>
                        </a:spcBef>
                        <a:spcAft>
                          <a:spcPts val="300"/>
                        </a:spcAft>
                        <a:buClrTx/>
                        <a:buSzTx/>
                        <a:buFont typeface="Wingdings" panose="05000000000000000000" pitchFamily="2" charset="2"/>
                        <a:buChar char="§"/>
                      </a:pP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GB" sz="1200" dirty="0">
                        <a:latin typeface="Arial" panose="020B0604020202020204" pitchFamily="34" charset="0"/>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182880" marR="0" lvl="0" indent="-171450" algn="l">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Economy (wage price spiral) </a:t>
                      </a:r>
                      <a:r>
                        <a:rPr lang="en-US" sz="1000" b="0" i="0" u="none" strike="noStrike" kern="1200" cap="none" spc="0" normalizeH="0" baseline="0" noProof="0" dirty="0">
                          <a:ln>
                            <a:noFill/>
                          </a:ln>
                          <a:solidFill>
                            <a:srgbClr val="000000"/>
                          </a:solidFill>
                          <a:effectLst/>
                          <a:uLnTx/>
                          <a:uFillTx/>
                          <a:latin typeface="Arial"/>
                        </a:rPr>
                        <a:t>– continued low unemployment rates </a:t>
                      </a:r>
                      <a:r>
                        <a:rPr lang="en-US" sz="1000" b="0" i="0" u="none" strike="noStrike" kern="1200" cap="none" spc="0" normalizeH="0" baseline="0" noProof="0" dirty="0">
                          <a:ln>
                            <a:noFill/>
                          </a:ln>
                          <a:solidFill>
                            <a:srgbClr val="000000"/>
                          </a:solidFill>
                          <a:effectLst/>
                          <a:uLnTx/>
                          <a:uFillTx/>
                          <a:latin typeface="Arial"/>
                          <a:cs typeface="Arial"/>
                        </a:rPr>
                        <a:t>could</a:t>
                      </a:r>
                      <a:r>
                        <a:rPr lang="en-US" sz="1000" b="0" i="0" u="none" strike="noStrike" kern="1200" cap="none" spc="0" normalizeH="0" baseline="0" noProof="0" dirty="0">
                          <a:ln>
                            <a:noFill/>
                          </a:ln>
                          <a:solidFill>
                            <a:srgbClr val="000000"/>
                          </a:solidFill>
                          <a:effectLst/>
                          <a:uLnTx/>
                          <a:uFillTx/>
                          <a:latin typeface="Arial"/>
                          <a:ea typeface="Calibri"/>
                          <a:cs typeface="Arial"/>
                        </a:rPr>
                        <a:t> increase the duration of this inflationary period</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182880" marR="0" lvl="0" indent="-171450" algn="l">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Decreasing number of people available to fill positions due to the Great Resignation, loss of women in the workforce and increased cost of daycare.</a:t>
                      </a:r>
                      <a:endParaRPr lang="en-US" sz="1000" b="0" i="0" u="none" strike="noStrike" kern="1200" cap="none" spc="0" normalizeH="0" baseline="0" noProof="0" dirty="0">
                        <a:ln>
                          <a:noFill/>
                        </a:ln>
                        <a:solidFill>
                          <a:srgbClr val="000000"/>
                        </a:solidFill>
                        <a:effectLst/>
                        <a:uLnTx/>
                        <a:uFillTx/>
                        <a:latin typeface="Arial"/>
                        <a:cs typeface="Arial"/>
                      </a:endParaRPr>
                    </a:p>
                    <a:p>
                      <a:pPr marL="182880" marR="0" lvl="0" indent="-171450" algn="l" rtl="0" eaLnBrk="1" fontAlgn="auto" latinLnBrk="0" hangingPunct="1">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Decline in employee proactivity – wages did not increase at the same rate of inflation; employee engagement suffers (lower level of decision-making)</a:t>
                      </a:r>
                      <a:endParaRPr lang="en-US" sz="1000" b="0" i="0" u="none" strike="noStrike" kern="1200" cap="none" spc="0" normalizeH="0" baseline="0" noProof="0" dirty="0">
                        <a:ln>
                          <a:noFill/>
                        </a:ln>
                        <a:solidFill>
                          <a:srgbClr val="000000"/>
                        </a:solidFill>
                        <a:effectLst/>
                        <a:uLnTx/>
                        <a:uFillTx/>
                        <a:latin typeface="Arial"/>
                        <a:ea typeface="Calibri"/>
                        <a:cs typeface="Arial"/>
                      </a:endParaRPr>
                    </a:p>
                    <a:p>
                      <a:pPr marL="182880" marR="0" lvl="0" indent="-171450" algn="l">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Non-Compete Ban in US – increased employee turnover and competition, review of benefits offerings, potential loss of trade secrets, etc.</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p>
                      <a:pPr marL="182880" marR="0" lvl="0" indent="-171450" algn="l">
                        <a:lnSpc>
                          <a:spcPct val="100000"/>
                        </a:lnSpc>
                        <a:spcBef>
                          <a:spcPts val="0"/>
                        </a:spcBef>
                        <a:spcAft>
                          <a:spcPts val="0"/>
                        </a:spcAft>
                        <a:buClrTx/>
                        <a:buSzTx/>
                        <a:buFont typeface="Wingdings"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ea typeface="Calibri"/>
                          <a:cs typeface="Arial"/>
                        </a:rPr>
                        <a:t>Broad financial planning is impacted due to macroeconomics (i.e.: wages, housing market / valuation, supply chain, etc.).</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5" name="Up Arrow 26">
            <a:extLst>
              <a:ext uri="{FF2B5EF4-FFF2-40B4-BE49-F238E27FC236}">
                <a16:creationId xmlns:a16="http://schemas.microsoft.com/office/drawing/2014/main" id="{70D68EEE-EBBE-157E-3087-7BA9ABE6436D}"/>
              </a:ext>
            </a:extLst>
          </p:cNvPr>
          <p:cNvSpPr>
            <a:spLocks noChangeAspect="1"/>
          </p:cNvSpPr>
          <p:nvPr/>
        </p:nvSpPr>
        <p:spPr>
          <a:xfrm rot="5400000">
            <a:off x="5946273" y="5971231"/>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598600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59579" y="26560"/>
            <a:ext cx="11272838" cy="535531"/>
          </a:xfrm>
        </p:spPr>
        <p:txBody>
          <a:bodyPr/>
          <a:lstStyle/>
          <a:p>
            <a:r>
              <a:rPr lang="en-US" dirty="0"/>
              <a:t>Talent Retention Risk</a:t>
            </a:r>
          </a:p>
        </p:txBody>
      </p:sp>
      <p:graphicFrame>
        <p:nvGraphicFramePr>
          <p:cNvPr id="14" name="Table 13"/>
          <p:cNvGraphicFramePr>
            <a:graphicFrameLocks noGrp="1"/>
          </p:cNvGraphicFramePr>
          <p:nvPr>
            <p:extLst>
              <p:ext uri="{D42A27DB-BD31-4B8C-83A1-F6EECF244321}">
                <p14:modId xmlns:p14="http://schemas.microsoft.com/office/powerpoint/2010/main" val="1266447359"/>
              </p:ext>
            </p:extLst>
          </p:nvPr>
        </p:nvGraphicFramePr>
        <p:xfrm>
          <a:off x="345697" y="613658"/>
          <a:ext cx="11500603" cy="5950016"/>
        </p:xfrm>
        <a:graphic>
          <a:graphicData uri="http://schemas.openxmlformats.org/drawingml/2006/table">
            <a:tbl>
              <a:tblPr/>
              <a:tblGrid>
                <a:gridCol w="418507">
                  <a:extLst>
                    <a:ext uri="{9D8B030D-6E8A-4147-A177-3AD203B41FA5}">
                      <a16:colId xmlns:a16="http://schemas.microsoft.com/office/drawing/2014/main" val="20000"/>
                    </a:ext>
                  </a:extLst>
                </a:gridCol>
                <a:gridCol w="4801818">
                  <a:extLst>
                    <a:ext uri="{9D8B030D-6E8A-4147-A177-3AD203B41FA5}">
                      <a16:colId xmlns:a16="http://schemas.microsoft.com/office/drawing/2014/main" val="20001"/>
                    </a:ext>
                  </a:extLst>
                </a:gridCol>
                <a:gridCol w="1012649">
                  <a:extLst>
                    <a:ext uri="{9D8B030D-6E8A-4147-A177-3AD203B41FA5}">
                      <a16:colId xmlns:a16="http://schemas.microsoft.com/office/drawing/2014/main" val="20002"/>
                    </a:ext>
                  </a:extLst>
                </a:gridCol>
                <a:gridCol w="1449688">
                  <a:extLst>
                    <a:ext uri="{9D8B030D-6E8A-4147-A177-3AD203B41FA5}">
                      <a16:colId xmlns:a16="http://schemas.microsoft.com/office/drawing/2014/main" val="20003"/>
                    </a:ext>
                  </a:extLst>
                </a:gridCol>
                <a:gridCol w="1268131">
                  <a:extLst>
                    <a:ext uri="{9D8B030D-6E8A-4147-A177-3AD203B41FA5}">
                      <a16:colId xmlns:a16="http://schemas.microsoft.com/office/drawing/2014/main" val="20004"/>
                    </a:ext>
                  </a:extLst>
                </a:gridCol>
                <a:gridCol w="1274905">
                  <a:extLst>
                    <a:ext uri="{9D8B030D-6E8A-4147-A177-3AD203B41FA5}">
                      <a16:colId xmlns:a16="http://schemas.microsoft.com/office/drawing/2014/main" val="20005"/>
                    </a:ext>
                  </a:extLst>
                </a:gridCol>
                <a:gridCol w="1274905">
                  <a:extLst>
                    <a:ext uri="{9D8B030D-6E8A-4147-A177-3AD203B41FA5}">
                      <a16:colId xmlns:a16="http://schemas.microsoft.com/office/drawing/2014/main" val="20006"/>
                    </a:ext>
                  </a:extLst>
                </a:gridCol>
              </a:tblGrid>
              <a:tr h="246883">
                <a:tc gridSpan="5">
                  <a:txBody>
                    <a:bodyPr/>
                    <a:lstStyle/>
                    <a:p>
                      <a:pPr algn="l">
                        <a:lnSpc>
                          <a:spcPct val="115000"/>
                        </a:lnSpc>
                        <a:spcAft>
                          <a:spcPts val="0"/>
                        </a:spcAft>
                      </a:pPr>
                      <a:r>
                        <a:rPr lang="en-GB" sz="1600" b="1" dirty="0">
                          <a:solidFill>
                            <a:schemeClr val="bg1"/>
                          </a:solidFill>
                          <a:latin typeface="Arial"/>
                          <a:ea typeface="Calibri"/>
                          <a:cs typeface="Arial"/>
                        </a:rPr>
                        <a:t>Risk Response Plan</a:t>
                      </a: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a:ea typeface="Calibri"/>
                          <a:cs typeface="Arial"/>
                        </a:rPr>
                        <a:t>Risk Assessment</a:t>
                      </a: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185224">
                <a:tc>
                  <a:txBody>
                    <a:bodyPr/>
                    <a:lstStyle/>
                    <a:p>
                      <a:pPr algn="ctr">
                        <a:lnSpc>
                          <a:spcPct val="115000"/>
                        </a:lnSpc>
                        <a:spcAft>
                          <a:spcPts val="0"/>
                        </a:spcAft>
                      </a:pPr>
                      <a:r>
                        <a:rPr lang="en-GB" sz="1200" b="1" dirty="0">
                          <a:solidFill>
                            <a:srgbClr val="0070C0"/>
                          </a:solidFill>
                          <a:latin typeface="Arial"/>
                          <a:ea typeface="Calibri"/>
                          <a:cs typeface="Arial"/>
                        </a:rPr>
                        <a:t>No.</a:t>
                      </a: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a:ea typeface="Calibri"/>
                          <a:cs typeface="Arial"/>
                        </a:rPr>
                        <a:t>Risk Statement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a:ea typeface="Calibri"/>
                          <a:cs typeface="Arial"/>
                        </a:rPr>
                        <a:t>Review Forum</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a:ea typeface="Calibri"/>
                          <a:cs typeface="Arial"/>
                        </a:rPr>
                        <a:t>Next Review</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en-GB" sz="1200" b="1" dirty="0">
                          <a:solidFill>
                            <a:srgbClr val="0070C0"/>
                          </a:solidFill>
                          <a:latin typeface="Arial"/>
                          <a:ea typeface="Calibri"/>
                          <a:cs typeface="Arial"/>
                        </a:rPr>
                        <a:t>Current </a:t>
                      </a:r>
                      <a:endParaRPr lang="en-GB" sz="1200" b="1" dirty="0">
                        <a:solidFill>
                          <a:srgbClr val="0070C0"/>
                        </a:solidFill>
                        <a:latin typeface="Arial" panose="020B0604020202020204" pitchFamily="34" charset="0"/>
                        <a:ea typeface="Calibri"/>
                        <a:cs typeface="Arial" panose="020B0604020202020204" pitchFamily="34" charset="0"/>
                      </a:endParaRP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a:ea typeface="Calibri"/>
                          <a:cs typeface="Arial"/>
                        </a:rPr>
                        <a:t>Prior</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39989">
                <a:tc>
                  <a:txBody>
                    <a:bodyPr/>
                    <a:lstStyle/>
                    <a:p>
                      <a:pPr algn="ctr">
                        <a:lnSpc>
                          <a:spcPct val="115000"/>
                        </a:lnSpc>
                        <a:spcAft>
                          <a:spcPts val="0"/>
                        </a:spcAft>
                      </a:pPr>
                      <a:r>
                        <a:rPr lang="en-GB" sz="1400" b="0" dirty="0">
                          <a:latin typeface="Arial"/>
                          <a:ea typeface="Calibri"/>
                          <a:cs typeface="Arial"/>
                        </a:rPr>
                        <a:t>D</a:t>
                      </a: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i="1" kern="1200" baseline="0" dirty="0">
                          <a:solidFill>
                            <a:schemeClr val="tx1"/>
                          </a:solidFill>
                          <a:latin typeface="Arial"/>
                          <a:ea typeface="Calibri"/>
                          <a:cs typeface="Arial"/>
                        </a:rPr>
                        <a:t>Talent Retention Risk – The risk that the organization fails to engage with and retain key individuals, along with inadequate succession planning adversely impacts the ability to grow the business and manage risk.</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endParaRPr lang="en-GB" sz="1000" dirty="0">
                        <a:latin typeface="Arial" panose="020B0604020202020204" pitchFamily="34" charset="0"/>
                        <a:ea typeface="Calibri"/>
                        <a:cs typeface="Arial" panose="020B0604020202020204" pitchFamily="34" charset="0"/>
                      </a:endParaRPr>
                    </a:p>
                    <a:p>
                      <a:pPr algn="ctr">
                        <a:lnSpc>
                          <a:spcPct val="115000"/>
                        </a:lnSpc>
                        <a:spcAft>
                          <a:spcPts val="0"/>
                        </a:spcAft>
                      </a:pPr>
                      <a:r>
                        <a:rPr lang="en-GB" sz="1000" dirty="0">
                          <a:latin typeface="Arial" panose="020B0604020202020204" pitchFamily="34" charset="0"/>
                          <a:ea typeface="Calibri"/>
                          <a:cs typeface="Arial" panose="020B0604020202020204" pitchFamily="34" charset="0"/>
                        </a:rPr>
                        <a:t>HR Leadership</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en-GB" sz="1000" dirty="0">
                        <a:latin typeface="Arial" panose="020B0604020202020204" pitchFamily="34" charset="0"/>
                        <a:ea typeface="Calibri"/>
                        <a:cs typeface="Arial" panose="020B0604020202020204" pitchFamily="34" charset="0"/>
                      </a:endParaRPr>
                    </a:p>
                    <a:p>
                      <a:pPr algn="ctr">
                        <a:lnSpc>
                          <a:spcPct val="115000"/>
                        </a:lnSpc>
                        <a:spcAft>
                          <a:spcPts val="0"/>
                        </a:spcAft>
                      </a:pPr>
                      <a:r>
                        <a:rPr lang="en-GB" sz="1000" dirty="0">
                          <a:latin typeface="Arial" panose="020B0604020202020204" pitchFamily="34" charset="0"/>
                          <a:ea typeface="Calibri"/>
                          <a:cs typeface="Arial" panose="020B0604020202020204" pitchFamily="34" charset="0"/>
                        </a:rPr>
                        <a:t>Cabinet</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21343">
                <a:tc gridSpan="2">
                  <a:txBody>
                    <a:bodyPr/>
                    <a:lstStyle/>
                    <a:p>
                      <a:pPr marL="93345" indent="0"/>
                      <a:r>
                        <a:rPr lang="en-US" sz="1100" b="1" i="0" kern="1200" baseline="0" dirty="0">
                          <a:solidFill>
                            <a:srgbClr val="0070C0"/>
                          </a:solidFill>
                          <a:latin typeface="Arial"/>
                          <a:ea typeface="Calibri"/>
                          <a:cs typeface="Arial"/>
                        </a:rPr>
                        <a:t>Current Risk Mitigation Efforts (Activity, Budget, Owner, and Timeline)</a:t>
                      </a: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a:ea typeface="Calibri"/>
                          <a:cs typeface="Arial"/>
                        </a:rPr>
                        <a:t>Is it enough? </a:t>
                      </a:r>
                      <a:endParaRPr lang="en-US" sz="1100" b="1" i="0" kern="1200" baseline="0" dirty="0">
                        <a:solidFill>
                          <a:srgbClr val="0070C0"/>
                        </a:solidFill>
                        <a:latin typeface="Arial" panose="020B0604020202020204" pitchFamily="34" charset="0"/>
                        <a:ea typeface="Calibri"/>
                        <a:cs typeface="Arial" panose="020B0604020202020204" pitchFamily="34" charset="0"/>
                      </a:endParaRP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345" indent="0"/>
                      <a:r>
                        <a:rPr lang="en-US" sz="1100" b="1" i="0" kern="1200" baseline="0" dirty="0">
                          <a:solidFill>
                            <a:srgbClr val="0070C0"/>
                          </a:solidFill>
                          <a:latin typeface="Arial"/>
                          <a:ea typeface="Calibri"/>
                          <a:cs typeface="Arial"/>
                        </a:rPr>
                        <a:t>Proposed Improvement Actions (Activity, Budget, Owner, and Timeline)</a:t>
                      </a: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2965885">
                <a:tc gridSpan="2">
                  <a:txBody>
                    <a:bodyPr/>
                    <a:lstStyle/>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Compensation Study: Increase base pay</a:t>
                      </a: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Look at current turnover for PTT turnover for dinning services</a:t>
                      </a: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Currently streamlining offboarding process</a:t>
                      </a:r>
                    </a:p>
                    <a:p>
                      <a:pPr marL="93663" marR="0" indent="0" algn="l" defTabSz="914400" rtl="0" eaLnBrk="1" fontAlgn="auto" latinLnBrk="0" hangingPunct="1">
                        <a:lnSpc>
                          <a:spcPct val="100000"/>
                        </a:lnSpc>
                        <a:spcBef>
                          <a:spcPts val="0"/>
                        </a:spcBef>
                        <a:spcAft>
                          <a:spcPts val="300"/>
                        </a:spcAft>
                        <a:buClrTx/>
                        <a:buSzTx/>
                        <a:buFont typeface="Wingdings" panose="05000000000000000000" pitchFamily="2" charset="2"/>
                        <a:buNone/>
                        <a:tabLst/>
                        <a:defRPr/>
                      </a:pPr>
                      <a:endParaRPr lang="en-US" sz="1000" i="0" kern="1200" baseline="0" dirty="0">
                        <a:solidFill>
                          <a:schemeClr val="tx1"/>
                        </a:solidFill>
                        <a:latin typeface="Arial" panose="020B0604020202020204" pitchFamily="34" charset="0"/>
                        <a:ea typeface="Calibri"/>
                        <a:cs typeface="Arial" panose="020B0604020202020204" pitchFamily="34" charset="0"/>
                      </a:endParaRP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No</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Developing a </a:t>
                      </a:r>
                      <a:r>
                        <a:rPr lang="en-US" sz="1000" i="0" kern="1200" baseline="0" dirty="0">
                          <a:solidFill>
                            <a:schemeClr val="tx1"/>
                          </a:solidFill>
                          <a:latin typeface="Arial"/>
                          <a:ea typeface="Calibri"/>
                          <a:cs typeface="Arial"/>
                          <a:hlinkClick r:id="rId3"/>
                        </a:rPr>
                        <a:t>framework</a:t>
                      </a:r>
                      <a:r>
                        <a:rPr lang="en-US" sz="1000" i="0" kern="1200" baseline="0" dirty="0">
                          <a:solidFill>
                            <a:schemeClr val="tx1"/>
                          </a:solidFill>
                          <a:latin typeface="Arial"/>
                          <a:ea typeface="Calibri"/>
                          <a:cs typeface="Arial"/>
                        </a:rPr>
                        <a:t> assessing attrition risk both internally – company culture and externally – market pressure (i.e.: why are employees leaving?)</a:t>
                      </a:r>
                    </a:p>
                    <a:p>
                      <a:pPr marL="264795" indent="-171450" algn="l" rtl="0" eaLnBrk="1" latinLnBrk="0" hangingPunct="1">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Decouple pay and location</a:t>
                      </a:r>
                    </a:p>
                    <a:p>
                      <a:pPr marL="264795" lvl="0" indent="-171450" algn="l">
                        <a:spcAft>
                          <a:spcPts val="300"/>
                        </a:spcAft>
                        <a:buFont typeface="Wingdings" panose="05000000000000000000" pitchFamily="2" charset="2"/>
                        <a:buChar char="§"/>
                      </a:pPr>
                      <a:r>
                        <a:rPr lang="en-US" sz="1000" i="0" kern="1200" baseline="0" dirty="0">
                          <a:solidFill>
                            <a:schemeClr val="tx1"/>
                          </a:solidFill>
                          <a:latin typeface="Arial"/>
                          <a:ea typeface="Calibri"/>
                          <a:cs typeface="Arial"/>
                        </a:rPr>
                        <a:t>Create a type of benefit for PTT to stay in role</a:t>
                      </a:r>
                    </a:p>
                    <a:p>
                      <a:pPr marL="264795" lvl="0" indent="-171450" algn="l">
                        <a:spcAft>
                          <a:spcPts val="300"/>
                        </a:spcAft>
                        <a:buFont typeface="Wingdings" panose="05000000000000000000" pitchFamily="2" charset="2"/>
                        <a:buChar char="§"/>
                      </a:pPr>
                      <a:r>
                        <a:rPr lang="en-US" sz="1000" b="0" i="0" u="none" strike="noStrike" kern="1200" baseline="0" noProof="0" dirty="0"/>
                        <a:t>The Culpepper Job Architecture Project from Talent Management Risk plus:</a:t>
                      </a:r>
                      <a:endParaRPr lang="en-US" dirty="0"/>
                    </a:p>
                    <a:p>
                      <a:pPr marL="721845" lvl="1" indent="-171450" algn="l">
                        <a:spcAft>
                          <a:spcPts val="300"/>
                        </a:spcAft>
                        <a:buFont typeface="Wingdings" panose="05000000000000000000" pitchFamily="2" charset="2"/>
                        <a:buChar char="§"/>
                      </a:pPr>
                      <a:r>
                        <a:rPr lang="en-US" sz="1000" b="1" i="0" u="none" strike="noStrike" kern="1200" baseline="0" noProof="0" dirty="0"/>
                        <a:t>Implement a Long-Term Succession Plan: </a:t>
                      </a:r>
                      <a:r>
                        <a:rPr lang="en-US" sz="1000" b="0" i="0" u="none" strike="noStrike" kern="1200" baseline="0" noProof="0" dirty="0"/>
                        <a:t>Not having a succession plan is a risk for the college as there are unforeseen incidents that could occur such as terminations, retirements. illnesses, and death. Therefore, it is worth creating a formal, written succession plan that is easily accessible. </a:t>
                      </a:r>
                      <a:endParaRPr lang="en-US" dirty="0"/>
                    </a:p>
                    <a:p>
                      <a:pPr marL="721845" lvl="1" indent="-171450" algn="l">
                        <a:spcAft>
                          <a:spcPts val="300"/>
                        </a:spcAft>
                        <a:buFont typeface="Wingdings" panose="05000000000000000000" pitchFamily="2" charset="2"/>
                        <a:buChar char="§"/>
                      </a:pPr>
                      <a:r>
                        <a:rPr lang="en-US" sz="1000" b="0" i="0" u="none" strike="noStrike" kern="1200" baseline="0" noProof="0" dirty="0"/>
                        <a:t>A succession plan also encourages managers to develop employees, it leads to higher job satisfaction, assists in tracking employee progress, sets minds at ease, and cultivates and maintains loyalty. This document may be amended and revised as needed. A succession plan should be driven by </a:t>
                      </a:r>
                      <a:r>
                        <a:rPr lang="en-US" sz="1000" b="0" i="0" u="sng" strike="noStrike" kern="1200" baseline="0" noProof="0" dirty="0"/>
                        <a:t>college leaders with HR support as necessary.</a:t>
                      </a:r>
                      <a:endParaRPr lang="en-US" sz="1000" i="0" kern="1200" baseline="0" dirty="0">
                        <a:solidFill>
                          <a:srgbClr val="000000"/>
                        </a:solidFill>
                        <a:latin typeface="Arial"/>
                        <a:cs typeface="Arial"/>
                      </a:endParaRPr>
                    </a:p>
                    <a:p>
                      <a:pPr marL="721845" lvl="1" indent="-171450" algn="l">
                        <a:spcAft>
                          <a:spcPts val="300"/>
                        </a:spcAft>
                        <a:buFont typeface="Wingdings" panose="05000000000000000000" pitchFamily="2" charset="2"/>
                        <a:buChar char="§"/>
                      </a:pPr>
                      <a:r>
                        <a:rPr lang="en-US" sz="1000" b="1" i="0" u="none" strike="noStrike" kern="1200" baseline="0" noProof="0" dirty="0"/>
                        <a:t>Implement an Emergency Succession Plan: </a:t>
                      </a:r>
                      <a:r>
                        <a:rPr lang="en-US" sz="1000" b="0" i="0" u="none" strike="noStrike" kern="1200" baseline="0" noProof="0" dirty="0"/>
                        <a:t>The emergency succession plan is deployed in the event of an emergency and involves more temporary measures but is intended to keep operations running smoothly.</a:t>
                      </a:r>
                      <a:endParaRPr lang="en-US" dirty="0"/>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236962">
                <a:tc gridSpan="2">
                  <a:txBody>
                    <a:bodyPr/>
                    <a:lstStyle/>
                    <a:p>
                      <a:pPr marL="93345" indent="0" algn="l">
                        <a:lnSpc>
                          <a:spcPct val="115000"/>
                        </a:lnSpc>
                        <a:spcAft>
                          <a:spcPts val="0"/>
                        </a:spcAft>
                      </a:pPr>
                      <a:r>
                        <a:rPr lang="en-GB" sz="1100" b="1" i="0" kern="1200" baseline="0" dirty="0">
                          <a:solidFill>
                            <a:srgbClr val="0070C0"/>
                          </a:solidFill>
                          <a:latin typeface="Arial"/>
                          <a:ea typeface="Calibri"/>
                          <a:cs typeface="Arial"/>
                        </a:rPr>
                        <a:t>Performance Tracking / Mitigation Progress </a:t>
                      </a:r>
                      <a:endParaRPr lang="en-GB" sz="1100" b="1" i="0" kern="1200" baseline="0" dirty="0">
                        <a:solidFill>
                          <a:srgbClr val="0070C0"/>
                        </a:solidFill>
                        <a:latin typeface="Arial" panose="020B0604020202020204" pitchFamily="34" charset="0"/>
                        <a:ea typeface="Calibri"/>
                        <a:cs typeface="Arial" panose="020B0604020202020204" pitchFamily="34" charset="0"/>
                      </a:endParaRP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a:ea typeface="Calibri"/>
                          <a:cs typeface="Arial"/>
                        </a:rPr>
                        <a:t>Risk Outlook</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345"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a:ea typeface="Calibri"/>
                          <a:cs typeface="Arial"/>
                        </a:rPr>
                        <a:t>Other Factors (Emerging Risks; Risk Interdependencies)</a:t>
                      </a: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619617">
                <a:tc gridSpan="2">
                  <a:txBody>
                    <a:bodyPr/>
                    <a:lstStyle/>
                    <a:p>
                      <a:pPr marL="264795" marR="0" lvl="0" indent="-171450" algn="l" rtl="0" eaLnBrk="1" fontAlgn="auto" latinLnBrk="0" hangingPunct="1">
                        <a:lnSpc>
                          <a:spcPct val="100000"/>
                        </a:lnSpc>
                        <a:spcBef>
                          <a:spcPts val="0"/>
                        </a:spcBef>
                        <a:spcAft>
                          <a:spcPts val="300"/>
                        </a:spcAft>
                        <a:buClrTx/>
                        <a:buSzTx/>
                        <a:buFont typeface="Wingdings" panose="05000000000000000000" pitchFamily="2" charset="2"/>
                        <a:buChar char="§"/>
                      </a:pPr>
                      <a:r>
                        <a:rPr lang="en-US" sz="1000" i="0" kern="1200" baseline="0" dirty="0">
                          <a:solidFill>
                            <a:schemeClr val="tx1"/>
                          </a:solidFill>
                          <a:latin typeface="+mn-lt"/>
                          <a:ea typeface="Calibri"/>
                          <a:cs typeface="Arial"/>
                        </a:rPr>
                        <a:t>Currently streamlining offboarding process to increase exit surveys.</a:t>
                      </a:r>
                      <a:endParaRPr lang="en-US" sz="1000" i="0" kern="1200" baseline="0" dirty="0">
                        <a:solidFill>
                          <a:schemeClr val="tx1"/>
                        </a:solidFill>
                        <a:latin typeface="+mn-lt"/>
                        <a:cs typeface="Arial"/>
                      </a:endParaRPr>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baseline="0" noProof="0" dirty="0"/>
                        <a:t>Succession Planning progress document showing employees’ readiness based on an emergency of:</a:t>
                      </a:r>
                    </a:p>
                    <a:p>
                      <a:pPr marL="1178893" marR="0" lvl="2"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baseline="0" noProof="0" dirty="0"/>
                        <a:t>those that are ready now, and</a:t>
                      </a:r>
                    </a:p>
                    <a:p>
                      <a:pPr marL="1178893" marR="0" lvl="2"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baseline="0" noProof="0" dirty="0"/>
                        <a:t>a shortlist for those on track to be ready in 1-3 years and potential candidates to be ready in 5+ years.</a:t>
                      </a:r>
                      <a:endParaRPr lang="en-US" dirty="0"/>
                    </a:p>
                    <a:p>
                      <a:pPr marL="264795" marR="0" lvl="0" indent="-171450" algn="l">
                        <a:lnSpc>
                          <a:spcPct val="100000"/>
                        </a:lnSpc>
                        <a:spcBef>
                          <a:spcPts val="0"/>
                        </a:spcBef>
                        <a:spcAft>
                          <a:spcPts val="300"/>
                        </a:spcAft>
                        <a:buClrTx/>
                        <a:buSzTx/>
                        <a:buFont typeface="Wingdings" panose="05000000000000000000" pitchFamily="2" charset="2"/>
                        <a:buChar char="§"/>
                      </a:pPr>
                      <a:r>
                        <a:rPr lang="en-US" sz="1000" b="0" i="0" u="none" strike="noStrike" kern="1200" baseline="0" noProof="0" dirty="0"/>
                        <a:t>Measure employee engagement over time.</a:t>
                      </a:r>
                      <a:endParaRPr lang="en-US" dirty="0"/>
                    </a:p>
                    <a:p>
                      <a:pPr marL="264795" marR="0" lvl="0" indent="-171450" algn="l" defTabSz="914098">
                        <a:lnSpc>
                          <a:spcPct val="100000"/>
                        </a:lnSpc>
                        <a:spcBef>
                          <a:spcPts val="0"/>
                        </a:spcBef>
                        <a:spcAft>
                          <a:spcPts val="300"/>
                        </a:spcAft>
                        <a:buClrTx/>
                        <a:buSzTx/>
                        <a:buFont typeface="Wingdings" panose="05000000000000000000" pitchFamily="2" charset="2"/>
                        <a:buChar char="§"/>
                        <a:tabLst/>
                        <a:defRPr/>
                      </a:pPr>
                      <a:r>
                        <a:rPr lang="en-US" sz="1000" b="0" i="0" u="none" strike="noStrike" kern="1200" baseline="0" noProof="0" dirty="0"/>
                        <a:t>Measure attendance in employee development and other courses.</a:t>
                      </a:r>
                      <a:endParaRPr kumimoji="0" lang="en-US" sz="1000" b="0" i="0" u="none" strike="noStrike" kern="1200" cap="none" spc="0" normalizeH="0" baseline="0" noProof="0" dirty="0">
                        <a:ln>
                          <a:noFill/>
                        </a:ln>
                        <a:solidFill>
                          <a:srgbClr val="000000"/>
                        </a:solidFill>
                        <a:effectLst/>
                        <a:uLnTx/>
                        <a:uFillTx/>
                        <a:latin typeface="Arial"/>
                        <a:ea typeface="Calibri"/>
                        <a:cs typeface="Arial"/>
                      </a:endParaRPr>
                    </a:p>
                  </a:txBody>
                  <a:tcPr marL="18000" marR="18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GB" sz="1200" dirty="0">
                        <a:latin typeface="Arial" panose="020B0604020202020204" pitchFamily="34" charset="0"/>
                        <a:cs typeface="Arial" panose="020B0604020202020204" pitchFamily="34" charset="0"/>
                      </a:endParaRP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marR="0" lvl="0" indent="-171450" algn="l" rtl="0" eaLnBrk="1" fontAlgn="auto" latinLnBrk="0" hangingPunct="1">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Economic Uncertainty (wage price spiral) – continued low unemployment rates could increase the duration of this inflationary period</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Decline in employee proactivity – wages did not increase at the same rate of inflation; employee engagement suffers (lower level of decision-making)</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Non-Compete Ban in US – increased employee turnover and competition, review of benefits offerings, potential loss of trade secrets, etc.</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endParaRPr>
                    </a:p>
                  </a:txBody>
                  <a:tcPr marL="36000" marR="36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3" name="Up Arrow 26">
            <a:extLst>
              <a:ext uri="{FF2B5EF4-FFF2-40B4-BE49-F238E27FC236}">
                <a16:creationId xmlns:a16="http://schemas.microsoft.com/office/drawing/2014/main" id="{AA5F56EB-0BE5-EC6B-923A-B62234EDD84F}"/>
              </a:ext>
            </a:extLst>
          </p:cNvPr>
          <p:cNvSpPr>
            <a:spLocks noChangeAspect="1"/>
          </p:cNvSpPr>
          <p:nvPr/>
        </p:nvSpPr>
        <p:spPr>
          <a:xfrm rot="5400000">
            <a:off x="6005999" y="5678227"/>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2047738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p:cNvSpPr>
            <a:spLocks noGrp="1"/>
          </p:cNvSpPr>
          <p:nvPr>
            <p:ph type="title"/>
          </p:nvPr>
        </p:nvSpPr>
        <p:spPr>
          <a:xfrm>
            <a:off x="460375" y="228600"/>
            <a:ext cx="11272838" cy="535531"/>
          </a:xfrm>
        </p:spPr>
        <p:txBody>
          <a:bodyPr/>
          <a:lstStyle/>
          <a:p>
            <a:r>
              <a:rPr lang="en-US" sz="3150"/>
              <a:t>Severe Weather Event Risk</a:t>
            </a:r>
            <a:endParaRPr lang="en-US" sz="3150" dirty="0"/>
          </a:p>
        </p:txBody>
      </p:sp>
      <p:graphicFrame>
        <p:nvGraphicFramePr>
          <p:cNvPr id="14" name="Table 13"/>
          <p:cNvGraphicFramePr>
            <a:graphicFrameLocks noGrp="1"/>
          </p:cNvGraphicFramePr>
          <p:nvPr>
            <p:extLst>
              <p:ext uri="{D42A27DB-BD31-4B8C-83A1-F6EECF244321}">
                <p14:modId xmlns:p14="http://schemas.microsoft.com/office/powerpoint/2010/main" val="1724836220"/>
              </p:ext>
            </p:extLst>
          </p:nvPr>
        </p:nvGraphicFramePr>
        <p:xfrm>
          <a:off x="457253" y="947406"/>
          <a:ext cx="11275961" cy="5203749"/>
        </p:xfrm>
        <a:graphic>
          <a:graphicData uri="http://schemas.openxmlformats.org/drawingml/2006/table">
            <a:tbl>
              <a:tblPr/>
              <a:tblGrid>
                <a:gridCol w="410333">
                  <a:extLst>
                    <a:ext uri="{9D8B030D-6E8A-4147-A177-3AD203B41FA5}">
                      <a16:colId xmlns:a16="http://schemas.microsoft.com/office/drawing/2014/main" val="20000"/>
                    </a:ext>
                  </a:extLst>
                </a:gridCol>
                <a:gridCol w="4708024">
                  <a:extLst>
                    <a:ext uri="{9D8B030D-6E8A-4147-A177-3AD203B41FA5}">
                      <a16:colId xmlns:a16="http://schemas.microsoft.com/office/drawing/2014/main" val="20001"/>
                    </a:ext>
                  </a:extLst>
                </a:gridCol>
                <a:gridCol w="1170878">
                  <a:extLst>
                    <a:ext uri="{9D8B030D-6E8A-4147-A177-3AD203B41FA5}">
                      <a16:colId xmlns:a16="http://schemas.microsoft.com/office/drawing/2014/main" val="20002"/>
                    </a:ext>
                  </a:extLst>
                </a:gridCol>
                <a:gridCol w="1243361">
                  <a:extLst>
                    <a:ext uri="{9D8B030D-6E8A-4147-A177-3AD203B41FA5}">
                      <a16:colId xmlns:a16="http://schemas.microsoft.com/office/drawing/2014/main" val="20003"/>
                    </a:ext>
                  </a:extLst>
                </a:gridCol>
                <a:gridCol w="1243361">
                  <a:extLst>
                    <a:ext uri="{9D8B030D-6E8A-4147-A177-3AD203B41FA5}">
                      <a16:colId xmlns:a16="http://schemas.microsoft.com/office/drawing/2014/main" val="20004"/>
                    </a:ext>
                  </a:extLst>
                </a:gridCol>
                <a:gridCol w="1250002">
                  <a:extLst>
                    <a:ext uri="{9D8B030D-6E8A-4147-A177-3AD203B41FA5}">
                      <a16:colId xmlns:a16="http://schemas.microsoft.com/office/drawing/2014/main" val="20005"/>
                    </a:ext>
                  </a:extLst>
                </a:gridCol>
                <a:gridCol w="1250002">
                  <a:extLst>
                    <a:ext uri="{9D8B030D-6E8A-4147-A177-3AD203B41FA5}">
                      <a16:colId xmlns:a16="http://schemas.microsoft.com/office/drawing/2014/main" val="20006"/>
                    </a:ext>
                  </a:extLst>
                </a:gridCol>
              </a:tblGrid>
              <a:tr h="292613">
                <a:tc gridSpan="5">
                  <a:txBody>
                    <a:bodyPr/>
                    <a:lstStyle/>
                    <a:p>
                      <a:pPr algn="l">
                        <a:lnSpc>
                          <a:spcPct val="115000"/>
                        </a:lnSpc>
                        <a:spcAft>
                          <a:spcPts val="0"/>
                        </a:spcAft>
                      </a:pPr>
                      <a:r>
                        <a:rPr lang="en-GB" sz="1600" b="1" dirty="0">
                          <a:solidFill>
                            <a:schemeClr val="bg1"/>
                          </a:solidFill>
                          <a:latin typeface="Arial" panose="020B0604020202020204" pitchFamily="34" charset="0"/>
                          <a:ea typeface="Calibri"/>
                          <a:cs typeface="Arial" panose="020B0604020202020204" pitchFamily="34" charset="0"/>
                        </a:rPr>
                        <a:t>Risk Response Plan</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pPr>
                        <a:lnSpc>
                          <a:spcPct val="115000"/>
                        </a:lnSpc>
                        <a:spcAft>
                          <a:spcPts val="0"/>
                        </a:spcAft>
                      </a:pPr>
                      <a:endParaRPr lang="en-GB" sz="800" b="1" dirty="0">
                        <a:latin typeface="Calibri"/>
                        <a:ea typeface="Calibri"/>
                        <a:cs typeface="Times New Roman"/>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GB"/>
                    </a:p>
                  </a:txBody>
                  <a:tcPr/>
                </a:tc>
                <a:tc hMerge="1">
                  <a:txBody>
                    <a:bodyPr/>
                    <a:lstStyle/>
                    <a:p>
                      <a:pPr algn="ctr">
                        <a:lnSpc>
                          <a:spcPct val="115000"/>
                        </a:lnSpc>
                        <a:spcAft>
                          <a:spcPts val="0"/>
                        </a:spcAft>
                      </a:pPr>
                      <a:endParaRPr lang="en-GB" sz="800" b="1" dirty="0">
                        <a:latin typeface="+mj-lt"/>
                        <a:ea typeface="Calibri"/>
                        <a:cs typeface="Times New Roman"/>
                      </a:endParaRPr>
                    </a:p>
                  </a:txBody>
                  <a:tcPr marL="18000" marR="18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84C5E0"/>
                    </a:solidFill>
                  </a:tcPr>
                </a:tc>
                <a:tc hMerge="1">
                  <a:txBody>
                    <a:bodyPr/>
                    <a:lstStyle/>
                    <a:p>
                      <a:endParaRPr lang="en-US"/>
                    </a:p>
                  </a:txBody>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600" b="1" kern="1200" dirty="0">
                          <a:solidFill>
                            <a:schemeClr val="bg1"/>
                          </a:solidFill>
                          <a:latin typeface="Arial" panose="020B0604020202020204" pitchFamily="34" charset="0"/>
                          <a:ea typeface="Calibri"/>
                          <a:cs typeface="Arial" panose="020B0604020202020204" pitchFamily="34" charset="0"/>
                        </a:rPr>
                        <a:t>Risk Assessment</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856"/>
                    </a:solidFill>
                  </a:tcPr>
                </a:tc>
                <a:tc hMerge="1">
                  <a:txBody>
                    <a:bodyPr/>
                    <a:lstStyle/>
                    <a:p>
                      <a:endParaRPr lang="en-US"/>
                    </a:p>
                  </a:txBody>
                  <a:tcPr/>
                </a:tc>
                <a:extLst>
                  <a:ext uri="{0D108BD9-81ED-4DB2-BD59-A6C34878D82A}">
                    <a16:rowId xmlns:a16="http://schemas.microsoft.com/office/drawing/2014/main" val="10000"/>
                  </a:ext>
                </a:extLst>
              </a:tr>
              <a:tr h="219533">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No.</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2">
                  <a:txBody>
                    <a:bodyPr/>
                    <a:lstStyle/>
                    <a:p>
                      <a:pP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Risk Statement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GB"/>
                    </a:p>
                  </a:txBody>
                  <a:tcPr/>
                </a:tc>
                <a:tc>
                  <a:txBody>
                    <a:bodyPr/>
                    <a:lstStyle/>
                    <a:p>
                      <a:pPr algn="ctr">
                        <a:lnSpc>
                          <a:spcPct val="115000"/>
                        </a:lnSpc>
                        <a:spcAft>
                          <a:spcPts val="0"/>
                        </a:spcAft>
                      </a:pPr>
                      <a:r>
                        <a:rPr lang="en-GB" sz="1200" b="1" dirty="0">
                          <a:solidFill>
                            <a:srgbClr val="0070C0"/>
                          </a:solidFill>
                          <a:latin typeface="Arial" panose="020B0604020202020204" pitchFamily="34" charset="0"/>
                          <a:ea typeface="Calibri"/>
                          <a:cs typeface="Arial" panose="020B0604020202020204" pitchFamily="34" charset="0"/>
                        </a:rPr>
                        <a:t>Review Forum</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Next Review</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Current </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lvl="0" indent="0" algn="ctr" defTabSz="914098" rtl="0" eaLnBrk="1" fontAlgn="auto" latinLnBrk="0" hangingPunct="1">
                        <a:lnSpc>
                          <a:spcPct val="115000"/>
                        </a:lnSpc>
                        <a:spcBef>
                          <a:spcPts val="0"/>
                        </a:spcBef>
                        <a:spcAft>
                          <a:spcPts val="0"/>
                        </a:spcAft>
                        <a:buClrTx/>
                        <a:buSzTx/>
                        <a:buFontTx/>
                        <a:buNone/>
                        <a:tabLst/>
                        <a:defRPr/>
                      </a:pPr>
                      <a:r>
                        <a:rPr lang="en-GB" sz="1200" b="1" dirty="0">
                          <a:solidFill>
                            <a:srgbClr val="0070C0"/>
                          </a:solidFill>
                          <a:latin typeface="Arial" panose="020B0604020202020204" pitchFamily="34" charset="0"/>
                          <a:ea typeface="Calibri"/>
                          <a:cs typeface="Arial" panose="020B0604020202020204" pitchFamily="34" charset="0"/>
                        </a:rPr>
                        <a:t>Prior</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0001"/>
                  </a:ext>
                </a:extLst>
              </a:tr>
              <a:tr h="458119">
                <a:tc>
                  <a:txBody>
                    <a:bodyPr/>
                    <a:lstStyle/>
                    <a:p>
                      <a:pPr algn="ctr">
                        <a:lnSpc>
                          <a:spcPct val="115000"/>
                        </a:lnSpc>
                        <a:spcAft>
                          <a:spcPts val="0"/>
                        </a:spcAft>
                      </a:pPr>
                      <a:r>
                        <a:rPr lang="en-GB" sz="1400" b="0" dirty="0">
                          <a:latin typeface="Arial"/>
                          <a:ea typeface="Calibri"/>
                          <a:cs typeface="Arial"/>
                        </a:rPr>
                        <a:t>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l">
                        <a:lnSpc>
                          <a:spcPct val="100000"/>
                        </a:lnSpc>
                        <a:spcBef>
                          <a:spcPts val="0"/>
                        </a:spcBef>
                        <a:spcAft>
                          <a:spcPts val="0"/>
                        </a:spcAft>
                        <a:buNone/>
                      </a:pPr>
                      <a:r>
                        <a:rPr lang="en-US" sz="1000" b="0" i="1" u="none" strike="noStrike" kern="1200" baseline="0" noProof="0" dirty="0">
                          <a:solidFill>
                            <a:srgbClr val="000000"/>
                          </a:solidFill>
                          <a:latin typeface="Arial"/>
                        </a:rPr>
                        <a:t>Severe Weather Event – Severe weather is any dangerous meteorological phenomenon with the potential to cause damage, serious social disruption, or loss of human life. Types of severe weather phenomena include winter storm, hail, lightning, flood, wind / tornado, etc.</a:t>
                      </a:r>
                      <a:endParaRPr lang="en-US" sz="1000" i="1" kern="1200" baseline="0" dirty="0">
                        <a:solidFill>
                          <a:schemeClr val="tx1"/>
                        </a:solidFill>
                        <a:latin typeface="Arial"/>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pPr>
                      <a:r>
                        <a:rPr lang="en-GB" sz="1000" dirty="0">
                          <a:latin typeface="Arial"/>
                          <a:ea typeface="Calibri"/>
                          <a:cs typeface="Arial"/>
                        </a:rPr>
                        <a:t>Emergency </a:t>
                      </a:r>
                      <a:r>
                        <a:rPr lang="en-GB" sz="1000" dirty="0" err="1">
                          <a:latin typeface="Arial"/>
                          <a:ea typeface="Calibri"/>
                          <a:cs typeface="Arial"/>
                        </a:rPr>
                        <a:t>Mgmt</a:t>
                      </a:r>
                      <a:endParaRPr lang="en-GB" sz="1000" dirty="0">
                        <a:latin typeface="Arial"/>
                        <a:ea typeface="Calibri"/>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14999"/>
                        </a:lnSpc>
                        <a:spcAft>
                          <a:spcPts val="0"/>
                        </a:spcAft>
                        <a:buNone/>
                      </a:pPr>
                      <a:r>
                        <a:rPr lang="en-GB" sz="1000" dirty="0">
                          <a:latin typeface="Arial"/>
                          <a:ea typeface="Calibri"/>
                          <a:cs typeface="Arial"/>
                        </a:rPr>
                        <a:t>Cabinet</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800" i="0" kern="1200" baseline="0" dirty="0">
                        <a:solidFill>
                          <a:schemeClr val="tx1"/>
                        </a:solidFill>
                        <a:latin typeface="Arial" panose="020B0604020202020204" pitchFamily="34" charset="0"/>
                        <a:ea typeface="Calibri"/>
                        <a:cs typeface="Arial" panose="020B0604020202020204" pitchFamily="34" charset="0"/>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3746">
                <a:tc gridSpan="2">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Current Risk Mitigation Efforts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10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ctr"/>
                      <a:r>
                        <a:rPr lang="en-US" sz="1100" b="1" i="0" kern="1200" baseline="0" dirty="0">
                          <a:solidFill>
                            <a:srgbClr val="0070C0"/>
                          </a:solidFill>
                          <a:latin typeface="Arial" panose="020B0604020202020204" pitchFamily="34" charset="0"/>
                          <a:ea typeface="Calibri"/>
                          <a:cs typeface="Arial" panose="020B0604020202020204" pitchFamily="34" charset="0"/>
                        </a:rPr>
                        <a:t>Is it enough?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indent="0"/>
                      <a:r>
                        <a:rPr lang="en-US" sz="1100" b="1" i="0" kern="1200" baseline="0" dirty="0">
                          <a:solidFill>
                            <a:srgbClr val="0070C0"/>
                          </a:solidFill>
                          <a:latin typeface="Arial" panose="020B0604020202020204" pitchFamily="34" charset="0"/>
                          <a:ea typeface="Calibri"/>
                          <a:cs typeface="Arial" panose="020B0604020202020204" pitchFamily="34" charset="0"/>
                        </a:rPr>
                        <a:t>Proposed Improvement Actions (Activity, Budget, Owner, and Timeline)</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endParaRPr lang="en-US" sz="1000" b="1" i="0" kern="1200" baseline="0" dirty="0">
                        <a:solidFill>
                          <a:schemeClr val="tx1"/>
                        </a:solidFill>
                        <a:latin typeface="+mj-lt"/>
                        <a:ea typeface="Calibri"/>
                        <a:cs typeface="Times New Roman"/>
                      </a:endParaRPr>
                    </a:p>
                  </a:txBody>
                  <a:tcPr marL="36000" marR="36000" marT="0" marB="0" anchor="ctr">
                    <a:lnL w="127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0">
                <a:tc gridSpan="2">
                  <a:txBody>
                    <a:bodyPr/>
                    <a:lstStyle/>
                    <a:p>
                      <a:pPr marL="93345" marR="0" lvl="0" indent="0" algn="l">
                        <a:lnSpc>
                          <a:spcPct val="100000"/>
                        </a:lnSpc>
                        <a:spcBef>
                          <a:spcPts val="0"/>
                        </a:spcBef>
                        <a:spcAft>
                          <a:spcPts val="300"/>
                        </a:spcAft>
                        <a:buClr>
                          <a:srgbClr val="000000"/>
                        </a:buClr>
                        <a:buNone/>
                      </a:pPr>
                      <a:endParaRPr lang="en-US" sz="1000" i="0" kern="1200" baseline="0" dirty="0">
                        <a:solidFill>
                          <a:schemeClr val="tx1"/>
                        </a:solidFill>
                        <a:latin typeface="Arial"/>
                        <a:cs typeface="Arial"/>
                      </a:endParaRPr>
                    </a:p>
                    <a:p>
                      <a:pPr marL="264795" marR="0" lvl="0" indent="-171450" algn="l">
                        <a:lnSpc>
                          <a:spcPct val="100000"/>
                        </a:lnSpc>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Tornado Drill was conducted on March 7, 2023. Focused on sheltering in storm security areas and activated simulated Tornado Watch and Warning procedures.</a:t>
                      </a:r>
                      <a:endParaRPr lang="en-US" sz="1000" b="0" i="0" u="none" strike="noStrike" kern="1200" baseline="0" noProof="0" dirty="0"/>
                    </a:p>
                    <a:p>
                      <a:pPr marL="264795" lvl="0" indent="-171450" algn="l">
                        <a:lnSpc>
                          <a:spcPct val="100000"/>
                        </a:lnSpc>
                        <a:spcBef>
                          <a:spcPts val="0"/>
                        </a:spcBef>
                        <a:spcAft>
                          <a:spcPts val="300"/>
                        </a:spcAft>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Public Address System testing quarterly with vendor. Physically walk through every building to ensure speakers are working and communications are heard.</a:t>
                      </a:r>
                      <a:endParaRPr lang="en-US" dirty="0"/>
                    </a:p>
                    <a:p>
                      <a:pPr marL="264795" lvl="0" indent="-171450" algn="l">
                        <a:lnSpc>
                          <a:spcPct val="100000"/>
                        </a:lnSpc>
                        <a:spcBef>
                          <a:spcPts val="0"/>
                        </a:spcBef>
                        <a:spcAft>
                          <a:spcPts val="300"/>
                        </a:spcAft>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Executive Level Functional Exercise planned for late April/early May – activate teams, plans and systems based on a vendor driven scenario.</a:t>
                      </a:r>
                      <a:endParaRPr lang="en-US" dirty="0"/>
                    </a:p>
                    <a:p>
                      <a:pPr marL="264795" lvl="0" indent="-171450" algn="l">
                        <a:lnSpc>
                          <a:spcPct val="100000"/>
                        </a:lnSpc>
                        <a:spcBef>
                          <a:spcPts val="0"/>
                        </a:spcBef>
                        <a:spcAft>
                          <a:spcPts val="300"/>
                        </a:spcAft>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Monthly testing: emergency phones, hallway emergency phones, duress buttons, AED checks, first aid supplies, etc.)</a:t>
                      </a:r>
                      <a:endParaRPr lang="en-US" dirty="0"/>
                    </a:p>
                    <a:p>
                      <a:pPr marL="265113" marR="0" indent="-171450" algn="l" rtl="0" eaLnBrk="1" fontAlgn="auto" latinLnBrk="0" hangingPunct="1">
                        <a:lnSpc>
                          <a:spcPct val="100000"/>
                        </a:lnSpc>
                        <a:spcBef>
                          <a:spcPts val="0"/>
                        </a:spcBef>
                        <a:spcAft>
                          <a:spcPts val="300"/>
                        </a:spcAft>
                        <a:buClrTx/>
                        <a:buSzTx/>
                        <a:buFont typeface="Wingdings" panose="05000000000000000000" pitchFamily="2" charset="2"/>
                        <a:buChar char="§"/>
                      </a:pPr>
                      <a:endParaRPr lang="en-US" sz="1000" i="0" kern="1200" baseline="0" dirty="0">
                        <a:solidFill>
                          <a:schemeClr val="tx1"/>
                        </a:solidFill>
                        <a:latin typeface="Arial" panose="020B0604020202020204" pitchFamily="34" charset="0"/>
                        <a:cs typeface="Arial" panose="020B0604020202020204" pitchFamily="34" charset="0"/>
                      </a:endParaRP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200" dirty="0"/>
                        <a:t>Yes – we are doing what we believe we ought to be doing, but the threat is increasing.</a:t>
                      </a:r>
                      <a:endParaRPr lang="en-GB" sz="1200" dirty="0">
                        <a:latin typeface="Arial"/>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5113" indent="-171450" algn="l" defTabSz="914400" rtl="0" eaLnBrk="1" latinLnBrk="0" hangingPunct="1">
                        <a:spcAft>
                          <a:spcPts val="300"/>
                        </a:spcAft>
                        <a:buFont typeface="Wingdings" panose="05000000000000000000" pitchFamily="2" charset="2"/>
                        <a:buChar char="§"/>
                      </a:pPr>
                      <a:endParaRPr lang="en-US" sz="1000" i="0" kern="1200" baseline="0" dirty="0">
                        <a:solidFill>
                          <a:schemeClr val="tx1"/>
                        </a:solidFill>
                        <a:latin typeface="Arial" panose="020B0604020202020204" pitchFamily="34" charset="0"/>
                        <a:ea typeface="Calibri"/>
                        <a:cs typeface="Arial" panose="020B0604020202020204" pitchFamily="34" charset="0"/>
                      </a:endParaRPr>
                    </a:p>
                    <a:p>
                      <a:pPr marL="93345" marR="0" lvl="0" indent="0" algn="l">
                        <a:lnSpc>
                          <a:spcPct val="100000"/>
                        </a:lnSpc>
                        <a:spcBef>
                          <a:spcPts val="0"/>
                        </a:spcBef>
                        <a:spcAft>
                          <a:spcPts val="300"/>
                        </a:spcAft>
                        <a:buClr>
                          <a:srgbClr val="000000"/>
                        </a:buClr>
                        <a:buNone/>
                      </a:pPr>
                      <a:endParaRPr lang="en-US" sz="1000" i="0" kern="1200" baseline="0" dirty="0">
                        <a:solidFill>
                          <a:schemeClr val="tx1"/>
                        </a:solidFill>
                        <a:latin typeface="Arial"/>
                        <a:cs typeface="Arial"/>
                      </a:endParaRPr>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Crisis Management Team Tabletop Vendor Exercise – early June</a:t>
                      </a:r>
                      <a:endParaRPr lang="en-US" sz="10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Marketed “Notify JOCO” alert services for Johnson County residents</a:t>
                      </a:r>
                      <a:endParaRPr lang="en-US" sz="10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Exploring National Weather Service Ambassador program</a:t>
                      </a:r>
                      <a:endParaRPr lang="en-US" sz="1000" b="0" i="0" u="none" strike="noStrike" kern="1200" baseline="0" noProof="0" dirty="0"/>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Updated tornado SOP for Police and Dispatch</a:t>
                      </a:r>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r>
                        <a:rPr lang="en-US" sz="1000" b="0" i="0" u="none" strike="noStrike" kern="1200" baseline="0" noProof="0" dirty="0">
                          <a:solidFill>
                            <a:srgbClr val="000000"/>
                          </a:solidFill>
                          <a:latin typeface="Arial"/>
                        </a:rPr>
                        <a:t>Auditing Storm Security areas and signage</a:t>
                      </a:r>
                    </a:p>
                    <a:p>
                      <a:pPr marL="264795" marR="0" lvl="0" indent="-171450" algn="l" defTabSz="914098" rtl="0" eaLnBrk="1" fontAlgn="auto" latinLnBrk="0" hangingPunct="1">
                        <a:lnSpc>
                          <a:spcPct val="100000"/>
                        </a:lnSpc>
                        <a:spcBef>
                          <a:spcPts val="0"/>
                        </a:spcBef>
                        <a:spcAft>
                          <a:spcPts val="300"/>
                        </a:spcAft>
                        <a:buClr>
                          <a:srgbClr val="000000"/>
                        </a:buClr>
                        <a:buSzTx/>
                        <a:buFont typeface="Wingdings,Sans-Serif" panose="05000000000000000000" pitchFamily="2" charset="2"/>
                        <a:buChar char="§"/>
                        <a:tabLst/>
                        <a:defRPr/>
                      </a:pPr>
                      <a:r>
                        <a:rPr lang="en-US" sz="1000" b="0" i="0" u="none" strike="noStrike" kern="1200" cap="none" spc="0" normalizeH="0" baseline="0" noProof="0" dirty="0">
                          <a:ln>
                            <a:noFill/>
                          </a:ln>
                          <a:solidFill>
                            <a:srgbClr val="000000"/>
                          </a:solidFill>
                          <a:effectLst/>
                          <a:uLnTx/>
                          <a:uFillTx/>
                          <a:latin typeface="+mn-lt"/>
                        </a:rPr>
                        <a:t>FEMA Region 7: RISC Symposium</a:t>
                      </a:r>
                      <a:endParaRPr lang="en-US" sz="1000" b="0" i="0" u="none" strike="noStrike" kern="1200" baseline="0" noProof="0" dirty="0">
                        <a:solidFill>
                          <a:srgbClr val="000000"/>
                        </a:solidFill>
                        <a:latin typeface="Arial"/>
                      </a:endParaRPr>
                    </a:p>
                    <a:p>
                      <a:pPr marL="264795" marR="0" lvl="0" indent="-171450" algn="l">
                        <a:lnSpc>
                          <a:spcPct val="100000"/>
                        </a:lnSpc>
                        <a:spcBef>
                          <a:spcPts val="0"/>
                        </a:spcBef>
                        <a:spcAft>
                          <a:spcPts val="300"/>
                        </a:spcAft>
                        <a:buClr>
                          <a:srgbClr val="000000"/>
                        </a:buClr>
                        <a:buFont typeface="Wingdings,Sans-Serif" panose="05000000000000000000" pitchFamily="2" charset="2"/>
                        <a:buChar char="§"/>
                      </a:pPr>
                      <a:endParaRPr lang="en-US" dirty="0"/>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453645">
                <a:tc gridSpan="2">
                  <a:txBody>
                    <a:bodyPr/>
                    <a:lstStyle/>
                    <a:p>
                      <a:pPr marL="93663" indent="0" algn="l">
                        <a:lnSpc>
                          <a:spcPct val="115000"/>
                        </a:lnSpc>
                        <a:spcAft>
                          <a:spcPts val="0"/>
                        </a:spcAft>
                      </a:pPr>
                      <a:r>
                        <a:rPr lang="en-GB" sz="1100" b="1" i="0" kern="1200" baseline="0" dirty="0">
                          <a:solidFill>
                            <a:srgbClr val="0070C0"/>
                          </a:solidFill>
                          <a:latin typeface="Arial" panose="020B0604020202020204" pitchFamily="34" charset="0"/>
                          <a:ea typeface="Calibri"/>
                          <a:cs typeface="Arial" panose="020B0604020202020204" pitchFamily="34" charset="0"/>
                        </a:rPr>
                        <a:t>Performance Tracking / Mitigation Progress </a:t>
                      </a:r>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sz="8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Risk Outlook</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gridSpan="4">
                  <a:txBody>
                    <a:bodyPr/>
                    <a:lstStyle/>
                    <a:p>
                      <a:pPr marL="93663" marR="0" indent="0" algn="l" defTabSz="914400" rtl="0" eaLnBrk="1" fontAlgn="auto" latinLnBrk="0" hangingPunct="1">
                        <a:lnSpc>
                          <a:spcPct val="115000"/>
                        </a:lnSpc>
                        <a:spcBef>
                          <a:spcPts val="0"/>
                        </a:spcBef>
                        <a:spcAft>
                          <a:spcPts val="0"/>
                        </a:spcAft>
                        <a:buClrTx/>
                        <a:buSzTx/>
                        <a:buFontTx/>
                        <a:buNone/>
                        <a:tabLst/>
                        <a:defRPr/>
                      </a:pPr>
                      <a:r>
                        <a:rPr lang="en-GB" sz="1100" b="1" i="0" kern="1200" baseline="0" dirty="0">
                          <a:solidFill>
                            <a:srgbClr val="0070C0"/>
                          </a:solidFill>
                          <a:latin typeface="Arial" panose="020B0604020202020204" pitchFamily="34" charset="0"/>
                          <a:ea typeface="Calibri"/>
                          <a:cs typeface="Arial" panose="020B0604020202020204" pitchFamily="34" charset="0"/>
                        </a:rPr>
                        <a:t>Other Factors (Emerging Risks; Risk Interdependencies)</a:t>
                      </a: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lang="en-US"/>
                    </a:p>
                  </a:txBody>
                  <a:tcPr/>
                </a:tc>
                <a:tc hMerge="1">
                  <a:txBody>
                    <a:bodyPr/>
                    <a:lstStyle/>
                    <a:p>
                      <a:pPr marL="93663" indent="0" algn="l" defTabSz="914400" rtl="0" eaLnBrk="1" latinLnBrk="0" hangingPunct="1">
                        <a:lnSpc>
                          <a:spcPct val="115000"/>
                        </a:lnSpc>
                        <a:spcAft>
                          <a:spcPts val="0"/>
                        </a:spcAft>
                      </a:pPr>
                      <a:endParaRPr lang="en-US" sz="1000" b="1" i="0" kern="1200" baseline="0" dirty="0">
                        <a:solidFill>
                          <a:schemeClr val="tx1"/>
                        </a:solidFill>
                        <a:latin typeface="+mj-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5"/>
                  </a:ext>
                </a:extLst>
              </a:tr>
              <a:tr h="1072347">
                <a:tc gridSpan="2">
                  <a:txBody>
                    <a:bodyPr/>
                    <a:lstStyle/>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Main Campus – Lockdown Test scheduled for March 25. We test each building to see how all exterior doors lock in the event of a lockdown order and verify that only Police personnel have access to override.  </a:t>
                      </a:r>
                      <a:endParaRPr lang="en-US" sz="1000" b="0" i="0" u="none" strike="noStrike" kern="1200" cap="none" spc="0" normalizeH="0" baseline="0" noProof="0" dirty="0">
                        <a:ln>
                          <a:noFill/>
                        </a:ln>
                        <a:effectLst/>
                        <a:uLnTx/>
                        <a:uFillTx/>
                      </a:endParaRP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Post-Mortems (i.e.: after-actions) are conducted after each Incident on campus and also post every drill/exercise.  Lessons learned are carried forward for plan update and/or resolution.</a:t>
                      </a:r>
                      <a:endParaRPr lang="en-US" dirty="0"/>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Analysis of real-life events in Higher Education (i.e.: Moore Oklahoma lessons learned)</a:t>
                      </a:r>
                      <a:endParaRPr kumimoji="0" lang="en-US" dirty="0"/>
                    </a:p>
                  </a:txBody>
                  <a:tcPr marL="18000" marR="18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pPr algn="ctr"/>
                      <a:endParaRPr lang="en-GB" sz="1000" dirty="0">
                        <a:latin typeface="Arial"/>
                        <a:cs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marL="264795" marR="0" lvl="0" indent="-171450" algn="l" rtl="0" eaLnBrk="1" fontAlgn="auto" latinLnBrk="0" hangingPunct="1">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effectLst/>
                          <a:uLnTx/>
                          <a:uFillTx/>
                        </a:rPr>
                        <a:t>Year-round threat and increased intensity due to Climate Change</a:t>
                      </a: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solidFill>
                            <a:srgbClr val="000000"/>
                          </a:solidFill>
                          <a:effectLst/>
                          <a:uLnTx/>
                          <a:uFillTx/>
                          <a:latin typeface="Arial"/>
                        </a:rPr>
                        <a:t>Architectural / Building Design vs. Safety and Security</a:t>
                      </a:r>
                    </a:p>
                    <a:p>
                      <a:pPr marL="264795" marR="0" lvl="0" indent="-171450" algn="l">
                        <a:lnSpc>
                          <a:spcPct val="100000"/>
                        </a:lnSpc>
                        <a:spcBef>
                          <a:spcPts val="0"/>
                        </a:spcBef>
                        <a:spcAft>
                          <a:spcPts val="300"/>
                        </a:spcAft>
                        <a:buClr>
                          <a:srgbClr val="000000"/>
                        </a:buClr>
                        <a:buSzTx/>
                        <a:buFont typeface="Wingdings,Sans-Serif" panose="05000000000000000000" pitchFamily="2" charset="2"/>
                        <a:buChar char="§"/>
                      </a:pPr>
                      <a:r>
                        <a:rPr lang="en-US" sz="1000" b="0" i="0" u="none" strike="noStrike" kern="1200" cap="none" spc="0" normalizeH="0" baseline="0" noProof="0" dirty="0">
                          <a:ln>
                            <a:noFill/>
                          </a:ln>
                          <a:effectLst/>
                          <a:uLnTx/>
                          <a:uFillTx/>
                        </a:rPr>
                        <a:t>JCCC and BEL turnover creates a training gap and lack of personnel risk </a:t>
                      </a:r>
                    </a:p>
                    <a:p>
                      <a:pPr marL="264795" lvl="0" indent="-171450" algn="l">
                        <a:lnSpc>
                          <a:spcPct val="100000"/>
                        </a:lnSpc>
                        <a:spcBef>
                          <a:spcPts val="0"/>
                        </a:spcBef>
                        <a:spcAft>
                          <a:spcPts val="300"/>
                        </a:spcAft>
                        <a:buClrTx/>
                        <a:buSzTx/>
                        <a:buFont typeface="Wingdings" panose="05000000000000000000" pitchFamily="2" charset="2"/>
                        <a:buChar char="§"/>
                      </a:pPr>
                      <a:endParaRPr lang="en-US" sz="1000" b="0" i="0" u="none" strike="noStrike" kern="1200" cap="none" spc="0" normalizeH="0" baseline="0" noProof="0" dirty="0">
                        <a:ln>
                          <a:noFill/>
                        </a:ln>
                        <a:solidFill>
                          <a:srgbClr val="000000"/>
                        </a:solidFill>
                        <a:effectLst/>
                        <a:uLnTx/>
                        <a:uFillTx/>
                        <a:latin typeface="Aria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sz="1200" i="0" kern="1200" baseline="0" dirty="0">
                        <a:solidFill>
                          <a:schemeClr val="tx1"/>
                        </a:solidFill>
                        <a:latin typeface="+mn-lt"/>
                        <a:ea typeface="Calibri"/>
                        <a:cs typeface="Times New Roman"/>
                      </a:endParaRPr>
                    </a:p>
                  </a:txBody>
                  <a:tcPr marL="36000" marR="3600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2" name="Up Arrow 25">
            <a:extLst>
              <a:ext uri="{FF2B5EF4-FFF2-40B4-BE49-F238E27FC236}">
                <a16:creationId xmlns:a16="http://schemas.microsoft.com/office/drawing/2014/main" id="{3EA83BA0-06DE-0297-C50E-0648D71713D9}"/>
              </a:ext>
            </a:extLst>
          </p:cNvPr>
          <p:cNvSpPr>
            <a:spLocks noChangeAspect="1"/>
          </p:cNvSpPr>
          <p:nvPr/>
        </p:nvSpPr>
        <p:spPr>
          <a:xfrm>
            <a:off x="6057133" y="5205625"/>
            <a:ext cx="180001" cy="236251"/>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Tree>
    <p:extLst>
      <p:ext uri="{BB962C8B-B14F-4D97-AF65-F5344CB8AC3E}">
        <p14:creationId xmlns:p14="http://schemas.microsoft.com/office/powerpoint/2010/main" val="664261370"/>
      </p:ext>
    </p:extLst>
  </p:cSld>
  <p:clrMapOvr>
    <a:masterClrMapping/>
  </p:clrMapOvr>
  <p:transition/>
</p:sld>
</file>

<file path=ppt/theme/theme1.xml><?xml version="1.0" encoding="utf-8"?>
<a:theme xmlns:a="http://schemas.openxmlformats.org/drawingml/2006/main" name="White bkgrnd master">
  <a:themeElements>
    <a:clrScheme name="2018 Brand Colors-011">
      <a:dk1>
        <a:srgbClr val="000000"/>
      </a:dk1>
      <a:lt1>
        <a:srgbClr val="FFFFFF"/>
      </a:lt1>
      <a:dk2>
        <a:srgbClr val="002856"/>
      </a:dk2>
      <a:lt2>
        <a:srgbClr val="FFFFFF"/>
      </a:lt2>
      <a:accent1>
        <a:srgbClr val="002856"/>
      </a:accent1>
      <a:accent2>
        <a:srgbClr val="A7AFAF"/>
      </a:accent2>
      <a:accent3>
        <a:srgbClr val="E2E4E4"/>
      </a:accent3>
      <a:accent4>
        <a:srgbClr val="009AD7"/>
      </a:accent4>
      <a:accent5>
        <a:srgbClr val="FF540A"/>
      </a:accent5>
      <a:accent6>
        <a:srgbClr val="FEC10D"/>
      </a:accent6>
      <a:hlink>
        <a:srgbClr val="0052D7"/>
      </a:hlink>
      <a:folHlink>
        <a:srgbClr val="0045B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4F4F4"/>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91440" rtlCol="0">
        <a:spAutoFit/>
      </a:bodyPr>
      <a:lstStyle>
        <a:defPPr>
          <a:defRPr dirty="0" err="1" smtClean="0"/>
        </a:defPPr>
      </a:lstStyle>
    </a:txDef>
  </a:objectDefaults>
  <a:extraClrSchemeLst/>
  <a:custClrLst>
    <a:custClr name="New Gartner Blue">
      <a:srgbClr val="002856"/>
    </a:custClr>
    <a:custClr name="Sky">
      <a:srgbClr val="009AD7"/>
    </a:custClr>
    <a:custClr name="Tangerine">
      <a:srgbClr val="FF540A"/>
    </a:custClr>
    <a:custClr name="Lemon">
      <a:srgbClr val="FEC10D"/>
    </a:custClr>
    <a:custClr name="Rose">
      <a:srgbClr val="E81159"/>
    </a:custClr>
    <a:custClr name="Steel">
      <a:srgbClr val="6F7878"/>
    </a:custClr>
    <a:custClr name="Black">
      <a:srgbClr val="000000"/>
    </a:custClr>
    <a:custClr name="White">
      <a:srgbClr val="FFFFFF"/>
    </a:custClr>
    <a:custClr name="White">
      <a:srgbClr val="FFFFFF"/>
    </a:custClr>
    <a:custClr name="Error Red">
      <a:srgbClr val="DE0A01"/>
    </a:custClr>
    <a:custClr name="New Gartner Blue Tint1">
      <a:srgbClr val="6E7D9D"/>
    </a:custClr>
    <a:custClr name="Sky Tint1">
      <a:srgbClr val="49C5F4"/>
    </a:custClr>
    <a:custClr name="Tangerine Tint1">
      <a:srgbClr val="F8AF79"/>
    </a:custClr>
    <a:custClr name="Lemon Tint1">
      <a:srgbClr val="FFE48E"/>
    </a:custClr>
    <a:custClr name="Rose Tint1">
      <a:srgbClr val="F4729D"/>
    </a:custClr>
    <a:custClr name="Steel Tint1">
      <a:srgbClr val="979D9D"/>
    </a:custClr>
    <a:custClr name="White">
      <a:srgbClr val="FFFFFF"/>
    </a:custClr>
    <a:custClr name="White">
      <a:srgbClr val="FFFFFF"/>
    </a:custClr>
    <a:custClr name="White">
      <a:srgbClr val="FFFFFF"/>
    </a:custClr>
    <a:custClr name="Warning Yellow">
      <a:srgbClr val="F5AB23"/>
    </a:custClr>
    <a:custClr name="New Gartner Blue Tint2">
      <a:srgbClr val="9AACC7"/>
    </a:custClr>
    <a:custClr name="Sky Tint2">
      <a:srgbClr val="91DCF8"/>
    </a:custClr>
    <a:custClr name="Tangerine Tint2">
      <a:srgbClr val="FBC9A6"/>
    </a:custClr>
    <a:custClr name="Lemon Tint2">
      <a:srgbClr val="FFEDB3"/>
    </a:custClr>
    <a:custClr name="Rose Tint2">
      <a:srgbClr val="F8A1BD"/>
    </a:custClr>
    <a:custClr name="Border Gray">
      <a:srgbClr val="D3D3D3"/>
    </a:custClr>
    <a:custClr name="White">
      <a:srgbClr val="FFFFFF"/>
    </a:custClr>
    <a:custClr name="White">
      <a:srgbClr val="FFFFFF"/>
    </a:custClr>
    <a:custClr name="White">
      <a:srgbClr val="FFFFFF"/>
    </a:custClr>
    <a:custClr name="Success Green">
      <a:srgbClr val="00A76D"/>
    </a:custClr>
    <a:custClr name="New Gartner Blue Tint3">
      <a:srgbClr val="C0D1E0"/>
    </a:custClr>
    <a:custClr name="Sky Tint3">
      <a:srgbClr val="DAF3FD"/>
    </a:custClr>
    <a:custClr name="White">
      <a:srgbClr val="FFFFFF"/>
    </a:custClr>
    <a:custClr name="White">
      <a:srgbClr val="FFFFFF"/>
    </a:custClr>
    <a:custClr name="Rose Tint3">
      <a:srgbClr val="F9C1D2"/>
    </a:custClr>
    <a:custClr name="Background Gray">
      <a:srgbClr val="F4F4F4"/>
    </a:custClr>
    <a:custClr name="White">
      <a:srgbClr val="FFFFFF"/>
    </a:custClr>
    <a:custClr name="White">
      <a:srgbClr val="FFFFFF"/>
    </a:custClr>
    <a:custClr name="White">
      <a:srgbClr val="FFFFFF"/>
    </a:custClr>
    <a:custClr name="White">
      <a:srgbClr val="FFFFFF"/>
    </a:custClr>
    <a:custClr name="New Gartner Blue Dark">
      <a:srgbClr val="355578"/>
    </a:custClr>
    <a:custClr name="Sky Dark">
      <a:srgbClr val="0074AD"/>
    </a:custClr>
    <a:custClr name="Tangerine Dark">
      <a:srgbClr val="932F18"/>
    </a:custClr>
    <a:custClr name="Lemon Dark">
      <a:srgbClr val="BF920B"/>
    </a:custClr>
    <a:custClr name="Rose Dark">
      <a:srgbClr val="AF0D43"/>
    </a:custClr>
    <a:custClr name="Steel Dark">
      <a:srgbClr val="535A54"/>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Presentation27" id="{FE683EB6-1857-174F-981C-940D0425F62C}" vid="{9FBA1F82-3E14-E54F-A1B9-F8E347DF7D32}"/>
    </a:ext>
  </a:extLst>
</a:theme>
</file>

<file path=ppt/theme/theme2.xml><?xml version="1.0" encoding="utf-8"?>
<a:theme xmlns:a="http://schemas.openxmlformats.org/drawingml/2006/main" name="Blue bkgrnd master">
  <a:themeElements>
    <a:clrScheme name="2018 Brand Colors-012">
      <a:dk1>
        <a:srgbClr val="000000"/>
      </a:dk1>
      <a:lt1>
        <a:srgbClr val="FFFFFF"/>
      </a:lt1>
      <a:dk2>
        <a:srgbClr val="002856"/>
      </a:dk2>
      <a:lt2>
        <a:srgbClr val="FFFFFF"/>
      </a:lt2>
      <a:accent1>
        <a:srgbClr val="FFFFFF"/>
      </a:accent1>
      <a:accent2>
        <a:srgbClr val="E2E4E4"/>
      </a:accent2>
      <a:accent3>
        <a:srgbClr val="A7AFAF"/>
      </a:accent3>
      <a:accent4>
        <a:srgbClr val="009AD7"/>
      </a:accent4>
      <a:accent5>
        <a:srgbClr val="FF540A"/>
      </a:accent5>
      <a:accent6>
        <a:srgbClr val="FEC10D"/>
      </a:accent6>
      <a:hlink>
        <a:srgbClr val="0052D7"/>
      </a:hlink>
      <a:folHlink>
        <a:srgbClr val="0045B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3D3D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rtlCol="0">
        <a:spAutoFit/>
      </a:bodyPr>
      <a:lstStyle>
        <a:defPPr>
          <a:defRPr dirty="0" smtClean="0"/>
        </a:defPPr>
      </a:lstStyle>
    </a:txDef>
  </a:objectDefaults>
  <a:extraClrSchemeLst/>
  <a:custClrLst>
    <a:custClr name="New Gartner Blue">
      <a:srgbClr val="002856"/>
    </a:custClr>
    <a:custClr name="Sky">
      <a:srgbClr val="009AD7"/>
    </a:custClr>
    <a:custClr name="Tangerine">
      <a:srgbClr val="FF540A"/>
    </a:custClr>
    <a:custClr name="Lemon">
      <a:srgbClr val="FEC10D"/>
    </a:custClr>
    <a:custClr name="Rose">
      <a:srgbClr val="E81159"/>
    </a:custClr>
    <a:custClr name="Steel">
      <a:srgbClr val="6F7878"/>
    </a:custClr>
    <a:custClr name="Black">
      <a:srgbClr val="000000"/>
    </a:custClr>
    <a:custClr name="White">
      <a:srgbClr val="FFFFFF"/>
    </a:custClr>
    <a:custClr name="White">
      <a:srgbClr val="FFFFFF"/>
    </a:custClr>
    <a:custClr name="Error Red">
      <a:srgbClr val="DE0A01"/>
    </a:custClr>
    <a:custClr name="New Gartner Blue Tint1">
      <a:srgbClr val="6E7D9D"/>
    </a:custClr>
    <a:custClr name="Sky Tint1">
      <a:srgbClr val="49C5F4"/>
    </a:custClr>
    <a:custClr name="Tangerine Tint1">
      <a:srgbClr val="F8AF79"/>
    </a:custClr>
    <a:custClr name="Lemon Tint1">
      <a:srgbClr val="FFE48E"/>
    </a:custClr>
    <a:custClr name="Rose Tint1">
      <a:srgbClr val="F4729D"/>
    </a:custClr>
    <a:custClr name="Steel Tint1">
      <a:srgbClr val="979D9D"/>
    </a:custClr>
    <a:custClr name="White">
      <a:srgbClr val="FFFFFF"/>
    </a:custClr>
    <a:custClr name="White">
      <a:srgbClr val="FFFFFF"/>
    </a:custClr>
    <a:custClr name="White">
      <a:srgbClr val="FFFFFF"/>
    </a:custClr>
    <a:custClr name="Warning Yellow">
      <a:srgbClr val="F5AB23"/>
    </a:custClr>
    <a:custClr name="New Gartner Blue Tint2">
      <a:srgbClr val="9AACC7"/>
    </a:custClr>
    <a:custClr name="Sky Tint2">
      <a:srgbClr val="91DCF8"/>
    </a:custClr>
    <a:custClr name="Tangerine Tint2">
      <a:srgbClr val="FBC9A6"/>
    </a:custClr>
    <a:custClr name="Lemon Tint2">
      <a:srgbClr val="FFEDB3"/>
    </a:custClr>
    <a:custClr name="Rose Tint2">
      <a:srgbClr val="F8A1BD"/>
    </a:custClr>
    <a:custClr name="Border Gray">
      <a:srgbClr val="D3D3D3"/>
    </a:custClr>
    <a:custClr name="White">
      <a:srgbClr val="FFFFFF"/>
    </a:custClr>
    <a:custClr name="White">
      <a:srgbClr val="FFFFFF"/>
    </a:custClr>
    <a:custClr name="White">
      <a:srgbClr val="FFFFFF"/>
    </a:custClr>
    <a:custClr name="Success Green">
      <a:srgbClr val="00A76D"/>
    </a:custClr>
    <a:custClr name="New Gartner Blue Tint3">
      <a:srgbClr val="C0D1E0"/>
    </a:custClr>
    <a:custClr name="Sky Tint3">
      <a:srgbClr val="DAF3FD"/>
    </a:custClr>
    <a:custClr name="White">
      <a:srgbClr val="FFFFFF"/>
    </a:custClr>
    <a:custClr name="White">
      <a:srgbClr val="FFFFFF"/>
    </a:custClr>
    <a:custClr name="Rose Tint3">
      <a:srgbClr val="F9C1D2"/>
    </a:custClr>
    <a:custClr name="Background Gray">
      <a:srgbClr val="F4F4F4"/>
    </a:custClr>
    <a:custClr name="White">
      <a:srgbClr val="FFFFFF"/>
    </a:custClr>
    <a:custClr name="White">
      <a:srgbClr val="FFFFFF"/>
    </a:custClr>
    <a:custClr name="White">
      <a:srgbClr val="FFFFFF"/>
    </a:custClr>
    <a:custClr name="White">
      <a:srgbClr val="FFFFFF"/>
    </a:custClr>
    <a:custClr name="New Gartner Blue Dark">
      <a:srgbClr val="355578"/>
    </a:custClr>
    <a:custClr name="Sky Dark">
      <a:srgbClr val="0074AD"/>
    </a:custClr>
    <a:custClr name="Tangerine Dark">
      <a:srgbClr val="932F18"/>
    </a:custClr>
    <a:custClr name="Lemon Dark">
      <a:srgbClr val="BF920B"/>
    </a:custClr>
    <a:custClr name="Rose Dark">
      <a:srgbClr val="AF0D43"/>
    </a:custClr>
    <a:custClr name="Steel Dark">
      <a:srgbClr val="535A54"/>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Presentation27" id="{FE683EB6-1857-174F-981C-940D0425F62C}" vid="{EE19BA89-9E00-5C4D-BCB7-05FD8B3FF24C}"/>
    </a:ext>
  </a:extLst>
</a:theme>
</file>

<file path=ppt/theme/theme3.xml><?xml version="1.0" encoding="utf-8"?>
<a:theme xmlns:a="http://schemas.openxmlformats.org/drawingml/2006/main" name="White bk accent color options">
  <a:themeElements>
    <a:clrScheme name="2018 Brand Colors-011">
      <a:dk1>
        <a:srgbClr val="000000"/>
      </a:dk1>
      <a:lt1>
        <a:srgbClr val="FFFFFF"/>
      </a:lt1>
      <a:dk2>
        <a:srgbClr val="002856"/>
      </a:dk2>
      <a:lt2>
        <a:srgbClr val="FFFFFF"/>
      </a:lt2>
      <a:accent1>
        <a:srgbClr val="002856"/>
      </a:accent1>
      <a:accent2>
        <a:srgbClr val="A7AFAF"/>
      </a:accent2>
      <a:accent3>
        <a:srgbClr val="E2E4E4"/>
      </a:accent3>
      <a:accent4>
        <a:srgbClr val="009AD7"/>
      </a:accent4>
      <a:accent5>
        <a:srgbClr val="FF540A"/>
      </a:accent5>
      <a:accent6>
        <a:srgbClr val="FEC10D"/>
      </a:accent6>
      <a:hlink>
        <a:srgbClr val="0052D7"/>
      </a:hlink>
      <a:folHlink>
        <a:srgbClr val="0045B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3D3D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rtlCol="0">
        <a:spAutoFit/>
      </a:bodyPr>
      <a:lstStyle>
        <a:defPPr>
          <a:defRPr dirty="0" smtClean="0"/>
        </a:defPPr>
      </a:lstStyle>
    </a:txDef>
  </a:objectDefaults>
  <a:extraClrSchemeLst/>
  <a:custClrLst>
    <a:custClr name="New Gartner Blue">
      <a:srgbClr val="002856"/>
    </a:custClr>
    <a:custClr name="Sky">
      <a:srgbClr val="009AD7"/>
    </a:custClr>
    <a:custClr name="Tangerine">
      <a:srgbClr val="FF540A"/>
    </a:custClr>
    <a:custClr name="Lemon">
      <a:srgbClr val="FEC10D"/>
    </a:custClr>
    <a:custClr name="Rose">
      <a:srgbClr val="E81159"/>
    </a:custClr>
    <a:custClr name="Steel">
      <a:srgbClr val="6F7878"/>
    </a:custClr>
    <a:custClr name="Black">
      <a:srgbClr val="000000"/>
    </a:custClr>
    <a:custClr name="White">
      <a:srgbClr val="FFFFFF"/>
    </a:custClr>
    <a:custClr name="White">
      <a:srgbClr val="FFFFFF"/>
    </a:custClr>
    <a:custClr name="Error Red">
      <a:srgbClr val="DE0A01"/>
    </a:custClr>
    <a:custClr name="New Gartner Blue Tint1">
      <a:srgbClr val="6E7D9D"/>
    </a:custClr>
    <a:custClr name="Sky Tint1">
      <a:srgbClr val="49C5F4"/>
    </a:custClr>
    <a:custClr name="Tangerine Tint1">
      <a:srgbClr val="F8AF79"/>
    </a:custClr>
    <a:custClr name="Lemon Tint1">
      <a:srgbClr val="FFE48E"/>
    </a:custClr>
    <a:custClr name="Rose Tint1">
      <a:srgbClr val="F4729D"/>
    </a:custClr>
    <a:custClr name="Steel Tint1">
      <a:srgbClr val="979D9D"/>
    </a:custClr>
    <a:custClr name="White">
      <a:srgbClr val="FFFFFF"/>
    </a:custClr>
    <a:custClr name="White">
      <a:srgbClr val="FFFFFF"/>
    </a:custClr>
    <a:custClr name="White">
      <a:srgbClr val="FFFFFF"/>
    </a:custClr>
    <a:custClr name="Warning Yellow">
      <a:srgbClr val="F5AB23"/>
    </a:custClr>
    <a:custClr name="New Gartner Blue Tint2">
      <a:srgbClr val="9AACC7"/>
    </a:custClr>
    <a:custClr name="Sky Tint2">
      <a:srgbClr val="91DCF8"/>
    </a:custClr>
    <a:custClr name="Tangerine Tint2">
      <a:srgbClr val="FBC9A6"/>
    </a:custClr>
    <a:custClr name="Lemon Tint2">
      <a:srgbClr val="FFEDB3"/>
    </a:custClr>
    <a:custClr name="Rose Tint2">
      <a:srgbClr val="F8A1BD"/>
    </a:custClr>
    <a:custClr name="Border Gray">
      <a:srgbClr val="D3D3D3"/>
    </a:custClr>
    <a:custClr name="White">
      <a:srgbClr val="FFFFFF"/>
    </a:custClr>
    <a:custClr name="White">
      <a:srgbClr val="FFFFFF"/>
    </a:custClr>
    <a:custClr name="White">
      <a:srgbClr val="FFFFFF"/>
    </a:custClr>
    <a:custClr name="Success Green">
      <a:srgbClr val="00A76D"/>
    </a:custClr>
    <a:custClr name="New Gartner Blue Tint3">
      <a:srgbClr val="C0D1E0"/>
    </a:custClr>
    <a:custClr name="Sky Tint3">
      <a:srgbClr val="DAF3FD"/>
    </a:custClr>
    <a:custClr name="White">
      <a:srgbClr val="FFFFFF"/>
    </a:custClr>
    <a:custClr name="White">
      <a:srgbClr val="FFFFFF"/>
    </a:custClr>
    <a:custClr name="Rose Tint3">
      <a:srgbClr val="F9C1D2"/>
    </a:custClr>
    <a:custClr name="Background Gray">
      <a:srgbClr val="F4F4F4"/>
    </a:custClr>
    <a:custClr name="White">
      <a:srgbClr val="FFFFFF"/>
    </a:custClr>
    <a:custClr name="White">
      <a:srgbClr val="FFFFFF"/>
    </a:custClr>
    <a:custClr name="White">
      <a:srgbClr val="FFFFFF"/>
    </a:custClr>
    <a:custClr name="White">
      <a:srgbClr val="FFFFFF"/>
    </a:custClr>
    <a:custClr name="New Gartner Blue Dark">
      <a:srgbClr val="355578"/>
    </a:custClr>
    <a:custClr name="Sky Dark">
      <a:srgbClr val="0074AD"/>
    </a:custClr>
    <a:custClr name="Tangerine Dark">
      <a:srgbClr val="932F18"/>
    </a:custClr>
    <a:custClr name="Lemon Dark">
      <a:srgbClr val="BF920B"/>
    </a:custClr>
    <a:custClr name="Rose Dark">
      <a:srgbClr val="AF0D43"/>
    </a:custClr>
    <a:custClr name="Steel Dark">
      <a:srgbClr val="535A54"/>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Presentation27" id="{FE683EB6-1857-174F-981C-940D0425F62C}" vid="{F862E6A8-CB8F-0F4D-8AEC-5C5C3479D978}"/>
    </a:ext>
  </a:extLst>
</a:theme>
</file>

<file path=ppt/theme/theme4.xml><?xml version="1.0" encoding="utf-8"?>
<a:theme xmlns:a="http://schemas.openxmlformats.org/drawingml/2006/main" name="Blue bk accent color options">
  <a:themeElements>
    <a:clrScheme name="2018 Brand Colors-012">
      <a:dk1>
        <a:srgbClr val="000000"/>
      </a:dk1>
      <a:lt1>
        <a:srgbClr val="FFFFFF"/>
      </a:lt1>
      <a:dk2>
        <a:srgbClr val="002856"/>
      </a:dk2>
      <a:lt2>
        <a:srgbClr val="FFFFFF"/>
      </a:lt2>
      <a:accent1>
        <a:srgbClr val="FFFFFF"/>
      </a:accent1>
      <a:accent2>
        <a:srgbClr val="E2E4E4"/>
      </a:accent2>
      <a:accent3>
        <a:srgbClr val="A7AFAF"/>
      </a:accent3>
      <a:accent4>
        <a:srgbClr val="009AD7"/>
      </a:accent4>
      <a:accent5>
        <a:srgbClr val="FF540A"/>
      </a:accent5>
      <a:accent6>
        <a:srgbClr val="FEC10D"/>
      </a:accent6>
      <a:hlink>
        <a:srgbClr val="0052D7"/>
      </a:hlink>
      <a:folHlink>
        <a:srgbClr val="0045B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3D3D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rtlCol="0">
        <a:spAutoFit/>
      </a:bodyPr>
      <a:lstStyle>
        <a:defPPr>
          <a:defRPr dirty="0" smtClean="0"/>
        </a:defPPr>
      </a:lstStyle>
    </a:txDef>
  </a:objectDefaults>
  <a:extraClrSchemeLst/>
  <a:custClrLst>
    <a:custClr name="New Gartner Blue">
      <a:srgbClr val="002856"/>
    </a:custClr>
    <a:custClr name="Sky">
      <a:srgbClr val="009AD7"/>
    </a:custClr>
    <a:custClr name="Tangerine">
      <a:srgbClr val="FF540A"/>
    </a:custClr>
    <a:custClr name="Lemon">
      <a:srgbClr val="FEC10D"/>
    </a:custClr>
    <a:custClr name="Rose">
      <a:srgbClr val="E81159"/>
    </a:custClr>
    <a:custClr name="Steel">
      <a:srgbClr val="6F7878"/>
    </a:custClr>
    <a:custClr name="Black">
      <a:srgbClr val="000000"/>
    </a:custClr>
    <a:custClr name="White">
      <a:srgbClr val="FFFFFF"/>
    </a:custClr>
    <a:custClr name="White">
      <a:srgbClr val="FFFFFF"/>
    </a:custClr>
    <a:custClr name="Error Red">
      <a:srgbClr val="DE0A01"/>
    </a:custClr>
    <a:custClr name="New Gartner Blue Tint1">
      <a:srgbClr val="6E7D9D"/>
    </a:custClr>
    <a:custClr name="Sky Tint1">
      <a:srgbClr val="49C5F4"/>
    </a:custClr>
    <a:custClr name="Tangerine Tint1">
      <a:srgbClr val="F8AF79"/>
    </a:custClr>
    <a:custClr name="Lemon Tint1">
      <a:srgbClr val="FFE48E"/>
    </a:custClr>
    <a:custClr name="Rose Tint1">
      <a:srgbClr val="F4729D"/>
    </a:custClr>
    <a:custClr name="Steel Tint1">
      <a:srgbClr val="979D9D"/>
    </a:custClr>
    <a:custClr name="White">
      <a:srgbClr val="FFFFFF"/>
    </a:custClr>
    <a:custClr name="White">
      <a:srgbClr val="FFFFFF"/>
    </a:custClr>
    <a:custClr name="White">
      <a:srgbClr val="FFFFFF"/>
    </a:custClr>
    <a:custClr name="Warning Yellow">
      <a:srgbClr val="F5AB23"/>
    </a:custClr>
    <a:custClr name="New Gartner Blue Tint2">
      <a:srgbClr val="9AACC7"/>
    </a:custClr>
    <a:custClr name="Sky Tint2">
      <a:srgbClr val="91DCF8"/>
    </a:custClr>
    <a:custClr name="Tangerine Tint2">
      <a:srgbClr val="FBC9A6"/>
    </a:custClr>
    <a:custClr name="Lemon Tint2">
      <a:srgbClr val="FFEDB3"/>
    </a:custClr>
    <a:custClr name="Rose Tint2">
      <a:srgbClr val="F8A1BD"/>
    </a:custClr>
    <a:custClr name="Border Gray">
      <a:srgbClr val="D3D3D3"/>
    </a:custClr>
    <a:custClr name="White">
      <a:srgbClr val="FFFFFF"/>
    </a:custClr>
    <a:custClr name="White">
      <a:srgbClr val="FFFFFF"/>
    </a:custClr>
    <a:custClr name="White">
      <a:srgbClr val="FFFFFF"/>
    </a:custClr>
    <a:custClr name="Success Green">
      <a:srgbClr val="00A76D"/>
    </a:custClr>
    <a:custClr name="New Gartner Blue Tint3">
      <a:srgbClr val="C0D1E0"/>
    </a:custClr>
    <a:custClr name="Sky Tint3">
      <a:srgbClr val="DAF3FD"/>
    </a:custClr>
    <a:custClr name="White">
      <a:srgbClr val="FFFFFF"/>
    </a:custClr>
    <a:custClr name="White">
      <a:srgbClr val="FFFFFF"/>
    </a:custClr>
    <a:custClr name="Rose Tint3">
      <a:srgbClr val="F9C1D2"/>
    </a:custClr>
    <a:custClr name="Background Gray">
      <a:srgbClr val="F4F4F4"/>
    </a:custClr>
    <a:custClr name="White">
      <a:srgbClr val="FFFFFF"/>
    </a:custClr>
    <a:custClr name="White">
      <a:srgbClr val="FFFFFF"/>
    </a:custClr>
    <a:custClr name="White">
      <a:srgbClr val="FFFFFF"/>
    </a:custClr>
    <a:custClr name="White">
      <a:srgbClr val="FFFFFF"/>
    </a:custClr>
    <a:custClr name="New Gartner Blue Dark">
      <a:srgbClr val="355578"/>
    </a:custClr>
    <a:custClr name="Sky Dark">
      <a:srgbClr val="0074AD"/>
    </a:custClr>
    <a:custClr name="Tangerine Dark">
      <a:srgbClr val="932F18"/>
    </a:custClr>
    <a:custClr name="Lemon Dark">
      <a:srgbClr val="BF920B"/>
    </a:custClr>
    <a:custClr name="Rose Dark">
      <a:srgbClr val="AF0D43"/>
    </a:custClr>
    <a:custClr name="Steel Dark">
      <a:srgbClr val="535A54"/>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Presentation27" id="{FE683EB6-1857-174F-981C-940D0425F62C}" vid="{75D2B80A-839C-1141-8281-BA16FA9BB00E}"/>
    </a:ext>
  </a:extLst>
</a:theme>
</file>

<file path=ppt/theme/theme5.xml><?xml version="1.0" encoding="utf-8"?>
<a:theme xmlns:a="http://schemas.openxmlformats.org/drawingml/2006/main" name="1_White bkgrnd master">
  <a:themeElements>
    <a:clrScheme name="2018 Brand Colors-01">
      <a:dk1>
        <a:srgbClr val="000000"/>
      </a:dk1>
      <a:lt1>
        <a:srgbClr val="FFFFFF"/>
      </a:lt1>
      <a:dk2>
        <a:srgbClr val="000000"/>
      </a:dk2>
      <a:lt2>
        <a:srgbClr val="FFFFFF"/>
      </a:lt2>
      <a:accent1>
        <a:srgbClr val="002856"/>
      </a:accent1>
      <a:accent2>
        <a:srgbClr val="A7AFAF"/>
      </a:accent2>
      <a:accent3>
        <a:srgbClr val="E2E4E4"/>
      </a:accent3>
      <a:accent4>
        <a:srgbClr val="009AD7"/>
      </a:accent4>
      <a:accent5>
        <a:srgbClr val="FEC10D"/>
      </a:accent5>
      <a:accent6>
        <a:srgbClr val="FF5309"/>
      </a:accent6>
      <a:hlink>
        <a:srgbClr val="0051D6"/>
      </a:hlink>
      <a:folHlink>
        <a:srgbClr val="0045B5"/>
      </a:folHlink>
    </a:clrScheme>
    <a:fontScheme name="Custom 2">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529B"/>
        </a:solidFill>
        <a:ln w="12700" cap="flat" cmpd="sng" algn="ctr">
          <a:noFill/>
          <a:prstDash val="solid"/>
          <a:round/>
          <a:headEnd type="none" w="med" len="med"/>
          <a:tailEnd type="none" w="med" len="med"/>
        </a:ln>
        <a:effec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New Gartner Blue">
      <a:srgbClr val="002856"/>
    </a:custClr>
    <a:custClr name="Sky">
      <a:srgbClr val="009AD7"/>
    </a:custClr>
    <a:custClr name="Tangerine">
      <a:srgbClr val="FF540A"/>
    </a:custClr>
    <a:custClr name="Lemon">
      <a:srgbClr val="FEC10D"/>
    </a:custClr>
    <a:custClr name="Rose">
      <a:srgbClr val="E81159"/>
    </a:custClr>
    <a:custClr name="Steel">
      <a:srgbClr val="6E7878"/>
    </a:custClr>
    <a:custClr name="Black">
      <a:srgbClr val="000000"/>
    </a:custClr>
    <a:custClr name="White">
      <a:srgbClr val="FFFFFF"/>
    </a:custClr>
    <a:custClr name="White">
      <a:srgbClr val="FFFFFF"/>
    </a:custClr>
    <a:custClr name="Error Red">
      <a:srgbClr val="DE0A01"/>
    </a:custClr>
    <a:custClr name="New Gartner Blue Tint1">
      <a:srgbClr val="6E7D9D"/>
    </a:custClr>
    <a:custClr name="Sky Tint1">
      <a:srgbClr val="49C5F4"/>
    </a:custClr>
    <a:custClr name="Tangerine Tint1">
      <a:srgbClr val="F8AF79"/>
    </a:custClr>
    <a:custClr name="Lemon Tint1">
      <a:srgbClr val="FFE48E"/>
    </a:custClr>
    <a:custClr name="Rose Tint1">
      <a:srgbClr val="F4729D"/>
    </a:custClr>
    <a:custClr name="Steel Tint1">
      <a:srgbClr val="979D9D"/>
    </a:custClr>
    <a:custClr name="White">
      <a:srgbClr val="FFFFFF"/>
    </a:custClr>
    <a:custClr name="White">
      <a:srgbClr val="FFFFFF"/>
    </a:custClr>
    <a:custClr name="White">
      <a:srgbClr val="FFFFFF"/>
    </a:custClr>
    <a:custClr name="Warning Yellow">
      <a:srgbClr val="F5AB23"/>
    </a:custClr>
    <a:custClr name="New Gartner Blue Tint2">
      <a:srgbClr val="9AACC7"/>
    </a:custClr>
    <a:custClr name="Sky Tint2">
      <a:srgbClr val="91DCF8"/>
    </a:custClr>
    <a:custClr name="Tangerine Tint2">
      <a:srgbClr val="FBC9A6"/>
    </a:custClr>
    <a:custClr name="Lemon Tint2">
      <a:srgbClr val="FFEDB3"/>
    </a:custClr>
    <a:custClr name="Rose Tint2">
      <a:srgbClr val="F8A1BD"/>
    </a:custClr>
    <a:custClr name="Border Gray">
      <a:srgbClr val="D3D3D3"/>
    </a:custClr>
    <a:custClr name="White">
      <a:srgbClr val="FFFFFF"/>
    </a:custClr>
    <a:custClr name="White">
      <a:srgbClr val="FFFFFF"/>
    </a:custClr>
    <a:custClr name="White">
      <a:srgbClr val="FFFFFF"/>
    </a:custClr>
    <a:custClr name="Success Green">
      <a:srgbClr val="00A76D"/>
    </a:custClr>
    <a:custClr name="New Gartner Blue Tint3">
      <a:srgbClr val="C0D1E0"/>
    </a:custClr>
    <a:custClr name="Sky Tint3">
      <a:srgbClr val="DAF3FD"/>
    </a:custClr>
    <a:custClr name="White">
      <a:srgbClr val="FFFFFF"/>
    </a:custClr>
    <a:custClr name="White">
      <a:srgbClr val="FFFFFF"/>
    </a:custClr>
    <a:custClr name="Rose Tint3">
      <a:srgbClr val="F9C1D2"/>
    </a:custClr>
    <a:custClr name="Background Gray">
      <a:srgbClr val="F4F4F4"/>
    </a:custClr>
    <a:custClr name="White">
      <a:srgbClr val="FFFFFF"/>
    </a:custClr>
    <a:custClr name="White">
      <a:srgbClr val="FFFFFF"/>
    </a:custClr>
    <a:custClr name="White">
      <a:srgbClr val="FFFFFF"/>
    </a:custClr>
    <a:custClr name="White">
      <a:srgbClr val="FFFFFF"/>
    </a:custClr>
    <a:custClr name="New Gartner Blue Dark">
      <a:srgbClr val="355578"/>
    </a:custClr>
    <a:custClr name="Sky Dark">
      <a:srgbClr val="0074AD"/>
    </a:custClr>
    <a:custClr name="Tangerine Dark">
      <a:srgbClr val="932F18"/>
    </a:custClr>
    <a:custClr name="Lemon Dark">
      <a:srgbClr val="BF920B"/>
    </a:custClr>
    <a:custClr name="Rose Dark">
      <a:srgbClr val="AF0D43"/>
    </a:custClr>
    <a:custClr name="Steel Dark">
      <a:srgbClr val="535A54"/>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Presentation2" id="{C14FFFBD-B1E9-484F-9654-6E954516D313}" vid="{A448B1C0-7E8F-6F47-AE07-6CD8B0B98C49}"/>
    </a:ext>
  </a:extLst>
</a:theme>
</file>

<file path=ppt/theme/theme6.xml><?xml version="1.0" encoding="utf-8"?>
<a:theme xmlns:a="http://schemas.openxmlformats.org/drawingml/2006/main" name="2_White bkgrnd master">
  <a:themeElements>
    <a:clrScheme name="2018 Brand Colors-01">
      <a:dk1>
        <a:srgbClr val="000000"/>
      </a:dk1>
      <a:lt1>
        <a:srgbClr val="FFFFFF"/>
      </a:lt1>
      <a:dk2>
        <a:srgbClr val="000000"/>
      </a:dk2>
      <a:lt2>
        <a:srgbClr val="FFFFFF"/>
      </a:lt2>
      <a:accent1>
        <a:srgbClr val="002856"/>
      </a:accent1>
      <a:accent2>
        <a:srgbClr val="A7AFAF"/>
      </a:accent2>
      <a:accent3>
        <a:srgbClr val="E2E4E4"/>
      </a:accent3>
      <a:accent4>
        <a:srgbClr val="009AD7"/>
      </a:accent4>
      <a:accent5>
        <a:srgbClr val="FEC10D"/>
      </a:accent5>
      <a:accent6>
        <a:srgbClr val="FF5309"/>
      </a:accent6>
      <a:hlink>
        <a:srgbClr val="0051D6"/>
      </a:hlink>
      <a:folHlink>
        <a:srgbClr val="0045B5"/>
      </a:folHlink>
    </a:clrScheme>
    <a:fontScheme name="Custom 2">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529B"/>
        </a:solidFill>
        <a:ln w="12700" cap="flat" cmpd="sng" algn="ctr">
          <a:noFill/>
          <a:prstDash val="solid"/>
          <a:round/>
          <a:headEnd type="none" w="med" len="med"/>
          <a:tailEnd type="none" w="med" len="med"/>
        </a:ln>
        <a:effec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dirty="0" err="1" smtClean="0">
            <a:ln>
              <a:noFill/>
            </a:ln>
            <a:solidFill>
              <a:schemeClr val="bg1"/>
            </a:solidFill>
            <a:effectLst/>
            <a:latin typeface="Arial" charset="0"/>
          </a:defRPr>
        </a:defPPr>
      </a:lstStyle>
    </a:spDef>
    <a:lnDef>
      <a:spPr bwMode="auto">
        <a:solidFill>
          <a:srgbClr val="00529B"/>
        </a:solidFill>
        <a:ln w="12700" cap="flat" cmpd="sng" algn="ctr">
          <a:solidFill>
            <a:schemeClr val="tx1"/>
          </a:solidFill>
          <a:prstDash val="solid"/>
          <a:round/>
          <a:headEnd type="none" w="med" len="med"/>
          <a:tailEnd type="none" w="lg" len="lg"/>
        </a:ln>
        <a:effectLst/>
      </a:spPr>
      <a:bodyPr/>
      <a:lstStyle/>
    </a:lnDef>
  </a:objectDefaults>
  <a:extraClrSchemeLst/>
  <a:custClrLst>
    <a:custClr name="New Gartner Blue">
      <a:srgbClr val="002856"/>
    </a:custClr>
    <a:custClr name="Sky">
      <a:srgbClr val="009AD7"/>
    </a:custClr>
    <a:custClr name="Tangerine">
      <a:srgbClr val="FF540A"/>
    </a:custClr>
    <a:custClr name="Lemon">
      <a:srgbClr val="FEC10D"/>
    </a:custClr>
    <a:custClr name="Rose">
      <a:srgbClr val="E81159"/>
    </a:custClr>
    <a:custClr name="Steel">
      <a:srgbClr val="6E7878"/>
    </a:custClr>
    <a:custClr name="Black">
      <a:srgbClr val="000000"/>
    </a:custClr>
    <a:custClr name="White">
      <a:srgbClr val="FFFFFF"/>
    </a:custClr>
    <a:custClr name="White">
      <a:srgbClr val="FFFFFF"/>
    </a:custClr>
    <a:custClr name="Error Red">
      <a:srgbClr val="DE0A01"/>
    </a:custClr>
    <a:custClr name="New Gartner Blue Tint1">
      <a:srgbClr val="6E7D9D"/>
    </a:custClr>
    <a:custClr name="Sky Tint1">
      <a:srgbClr val="49C5F4"/>
    </a:custClr>
    <a:custClr name="Tangerine Tint1">
      <a:srgbClr val="F8AF79"/>
    </a:custClr>
    <a:custClr name="Lemon Tint1">
      <a:srgbClr val="FFE48E"/>
    </a:custClr>
    <a:custClr name="Rose Tint1">
      <a:srgbClr val="F4729D"/>
    </a:custClr>
    <a:custClr name="Steel Tint1">
      <a:srgbClr val="979D9D"/>
    </a:custClr>
    <a:custClr name="White">
      <a:srgbClr val="FFFFFF"/>
    </a:custClr>
    <a:custClr name="White">
      <a:srgbClr val="FFFFFF"/>
    </a:custClr>
    <a:custClr name="White">
      <a:srgbClr val="FFFFFF"/>
    </a:custClr>
    <a:custClr name="Warning Yellow">
      <a:srgbClr val="F5AB23"/>
    </a:custClr>
    <a:custClr name="New Gartner Blue Tint2">
      <a:srgbClr val="9AACC7"/>
    </a:custClr>
    <a:custClr name="Sky Tint2">
      <a:srgbClr val="91DCF8"/>
    </a:custClr>
    <a:custClr name="Tangerine Tint2">
      <a:srgbClr val="FBC9A6"/>
    </a:custClr>
    <a:custClr name="Lemon Tint2">
      <a:srgbClr val="FFEDB3"/>
    </a:custClr>
    <a:custClr name="Rose Tint2">
      <a:srgbClr val="F8A1BD"/>
    </a:custClr>
    <a:custClr name="Border Gray">
      <a:srgbClr val="D3D3D3"/>
    </a:custClr>
    <a:custClr name="White">
      <a:srgbClr val="FFFFFF"/>
    </a:custClr>
    <a:custClr name="White">
      <a:srgbClr val="FFFFFF"/>
    </a:custClr>
    <a:custClr name="White">
      <a:srgbClr val="FFFFFF"/>
    </a:custClr>
    <a:custClr name="Success Green">
      <a:srgbClr val="00A76D"/>
    </a:custClr>
    <a:custClr name="New Gartner Blue Tint3">
      <a:srgbClr val="C0D1E0"/>
    </a:custClr>
    <a:custClr name="Sky Tint3">
      <a:srgbClr val="DAF3FD"/>
    </a:custClr>
    <a:custClr name="White">
      <a:srgbClr val="FFFFFF"/>
    </a:custClr>
    <a:custClr name="White">
      <a:srgbClr val="FFFFFF"/>
    </a:custClr>
    <a:custClr name="Rose Tint3">
      <a:srgbClr val="F9C1D2"/>
    </a:custClr>
    <a:custClr name="Background Gray">
      <a:srgbClr val="F4F4F4"/>
    </a:custClr>
    <a:custClr name="White">
      <a:srgbClr val="FFFFFF"/>
    </a:custClr>
    <a:custClr name="White">
      <a:srgbClr val="FFFFFF"/>
    </a:custClr>
    <a:custClr name="White">
      <a:srgbClr val="FFFFFF"/>
    </a:custClr>
    <a:custClr name="White">
      <a:srgbClr val="FFFFFF"/>
    </a:custClr>
    <a:custClr name="New Gartner Blue Dark">
      <a:srgbClr val="355578"/>
    </a:custClr>
    <a:custClr name="Sky Dark">
      <a:srgbClr val="0074AD"/>
    </a:custClr>
    <a:custClr name="Tangerine Dark">
      <a:srgbClr val="932F18"/>
    </a:custClr>
    <a:custClr name="Lemon Dark">
      <a:srgbClr val="BF920B"/>
    </a:custClr>
    <a:custClr name="Rose Dark">
      <a:srgbClr val="AF0D43"/>
    </a:custClr>
    <a:custClr name="Steel Dark">
      <a:srgbClr val="535A54"/>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Presentation2" id="{C14FFFBD-B1E9-484F-9654-6E954516D313}" vid="{A448B1C0-7E8F-6F47-AE07-6CD8B0B98C4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Gartner">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F1D7255A98BF47A12D97B81D263C6C" ma:contentTypeVersion="6" ma:contentTypeDescription="Create a new document." ma:contentTypeScope="" ma:versionID="f83412f4502df91318e3225319a85801">
  <xsd:schema xmlns:xsd="http://www.w3.org/2001/XMLSchema" xmlns:xs="http://www.w3.org/2001/XMLSchema" xmlns:p="http://schemas.microsoft.com/office/2006/metadata/properties" xmlns:ns2="81e05838-4e6c-41eb-b00c-a28c57e40a61" xmlns:ns3="a0028a06-a979-4cc0-a7c0-3a2083bdcddb" targetNamespace="http://schemas.microsoft.com/office/2006/metadata/properties" ma:root="true" ma:fieldsID="a7ff29f42f3b6875a53b8811e15ec07b" ns2:_="" ns3:_="">
    <xsd:import namespace="81e05838-4e6c-41eb-b00c-a28c57e40a61"/>
    <xsd:import namespace="a0028a06-a979-4cc0-a7c0-3a2083bdcdd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e05838-4e6c-41eb-b00c-a28c57e40a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028a06-a979-4cc0-a7c0-3a2083bdcdd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a0028a06-a979-4cc0-a7c0-3a2083bdcddb">
      <UserInfo>
        <DisplayName>Rachel Lierz</DisplayName>
        <AccountId>15</AccountId>
        <AccountType/>
      </UserInfo>
      <UserInfo>
        <DisplayName>Sandra Warner</DisplayName>
        <AccountId>12</AccountId>
        <AccountType/>
      </UserInfo>
      <UserInfo>
        <DisplayName>Rob Caffey</DisplayName>
        <AccountId>225</AccountId>
        <AccountType/>
      </UserInfo>
    </SharedWithUsers>
  </documentManagement>
</p:properties>
</file>

<file path=customXml/itemProps1.xml><?xml version="1.0" encoding="utf-8"?>
<ds:datastoreItem xmlns:ds="http://schemas.openxmlformats.org/officeDocument/2006/customXml" ds:itemID="{670070A0-5DF3-4DC3-BAAB-1B31D55811BF}">
  <ds:schemaRefs>
    <ds:schemaRef ds:uri="http://schemas.microsoft.com/sharepoint/v3/contenttype/forms"/>
  </ds:schemaRefs>
</ds:datastoreItem>
</file>

<file path=customXml/itemProps2.xml><?xml version="1.0" encoding="utf-8"?>
<ds:datastoreItem xmlns:ds="http://schemas.openxmlformats.org/officeDocument/2006/customXml" ds:itemID="{C61B36E4-E1AA-4F25-AE74-CE4B41B584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e05838-4e6c-41eb-b00c-a28c57e40a61"/>
    <ds:schemaRef ds:uri="a0028a06-a979-4cc0-a7c0-3a2083bdcd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6792249-C6A1-4ED3-922B-B456B6032E9F}">
  <ds:schemaRefs>
    <ds:schemaRef ds:uri="http://schemas.microsoft.com/office/2006/metadata/properties"/>
    <ds:schemaRef ds:uri="http://www.w3.org/XML/1998/namespace"/>
    <ds:schemaRef ds:uri="http://schemas.microsoft.com/office/2006/documentManagement/types"/>
    <ds:schemaRef ds:uri="http://purl.org/dc/elements/1.1/"/>
    <ds:schemaRef ds:uri="http://purl.org/dc/terms/"/>
    <ds:schemaRef ds:uri="http://schemas.openxmlformats.org/package/2006/metadata/core-properties"/>
    <ds:schemaRef ds:uri="81e05838-4e6c-41eb-b00c-a28c57e40a61"/>
    <ds:schemaRef ds:uri="http://schemas.microsoft.com/office/infopath/2007/PartnerControls"/>
    <ds:schemaRef ds:uri="a0028a06-a979-4cc0-a7c0-3a2083bdcddb"/>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Gartner_Corporate_PPT_Template</Template>
  <TotalTime>97</TotalTime>
  <Words>4869</Words>
  <Application>Microsoft Office PowerPoint</Application>
  <PresentationFormat>Widescreen</PresentationFormat>
  <Paragraphs>590</Paragraphs>
  <Slides>15</Slides>
  <Notes>14</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15</vt:i4>
      </vt:variant>
    </vt:vector>
  </HeadingPairs>
  <TitlesOfParts>
    <vt:vector size="27" baseType="lpstr">
      <vt:lpstr>Arial</vt:lpstr>
      <vt:lpstr>Arial Black</vt:lpstr>
      <vt:lpstr>Calibri</vt:lpstr>
      <vt:lpstr>Times</vt:lpstr>
      <vt:lpstr>Wingdings</vt:lpstr>
      <vt:lpstr>Wingdings,Sans-Serif</vt:lpstr>
      <vt:lpstr>White bkgrnd master</vt:lpstr>
      <vt:lpstr>Blue bkgrnd master</vt:lpstr>
      <vt:lpstr>White bk accent color options</vt:lpstr>
      <vt:lpstr>Blue bk accent color options</vt:lpstr>
      <vt:lpstr>1_White bkgrnd master</vt:lpstr>
      <vt:lpstr>2_White bkgrnd master</vt:lpstr>
      <vt:lpstr>JCCC Risk Response Dashboard Follow-up Session</vt:lpstr>
      <vt:lpstr>JCCC Risk Assessment and Response Planning Status Update</vt:lpstr>
      <vt:lpstr>Risk Heat Map</vt:lpstr>
      <vt:lpstr>Risk Response Planning Dashboard</vt:lpstr>
      <vt:lpstr>Cybersecurity Risk</vt:lpstr>
      <vt:lpstr>Community Health / Infectious Disease Risk</vt:lpstr>
      <vt:lpstr>Talent Management Risk</vt:lpstr>
      <vt:lpstr>Talent Retention Risk</vt:lpstr>
      <vt:lpstr>Severe Weather Event Risk</vt:lpstr>
      <vt:lpstr>Staff Bench Strength Risk</vt:lpstr>
      <vt:lpstr>Active Shooter / Active Threat Risk</vt:lpstr>
      <vt:lpstr>Sustained Utility or Infrastructure Failure Risk</vt:lpstr>
      <vt:lpstr>Enrollment Growth Risk</vt:lpstr>
      <vt:lpstr>Litigation Risk</vt:lpstr>
      <vt:lpstr>JCCC Risk Assessment and Response Planning Next Steps</vt:lpstr>
    </vt:vector>
  </TitlesOfParts>
  <Company>CEB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Enterprise Risk Assessment Report [controls effectiveness]</dc:title>
  <dc:creator>Simione, Patricia</dc:creator>
  <cp:lastModifiedBy>Sandra Warner</cp:lastModifiedBy>
  <cp:revision>122</cp:revision>
  <cp:lastPrinted>2023-02-14T15:21:08Z</cp:lastPrinted>
  <dcterms:created xsi:type="dcterms:W3CDTF">2018-07-27T17:48:32Z</dcterms:created>
  <dcterms:modified xsi:type="dcterms:W3CDTF">2023-11-10T15:26:23Z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0x0101005DF1D7255A98BF47A12D97B81D263C6C</vt:lpwstr>
  </property>
</Properties>
</file>